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78" r:id="rId4"/>
    <p:sldId id="258" r:id="rId5"/>
    <p:sldId id="259" r:id="rId6"/>
    <p:sldId id="260" r:id="rId7"/>
    <p:sldId id="261" r:id="rId8"/>
    <p:sldId id="262" r:id="rId9"/>
    <p:sldId id="265" r:id="rId10"/>
    <p:sldId id="266" r:id="rId11"/>
    <p:sldId id="263" r:id="rId12"/>
    <p:sldId id="264" r:id="rId13"/>
    <p:sldId id="267" r:id="rId14"/>
    <p:sldId id="268" r:id="rId15"/>
    <p:sldId id="270" r:id="rId16"/>
    <p:sldId id="269" r:id="rId17"/>
    <p:sldId id="273" r:id="rId18"/>
    <p:sldId id="274" r:id="rId19"/>
    <p:sldId id="275" r:id="rId20"/>
    <p:sldId id="276" r:id="rId21"/>
    <p:sldId id="272"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715"/>
  </p:normalViewPr>
  <p:slideViewPr>
    <p:cSldViewPr snapToGrid="0" snapToObjects="1">
      <p:cViewPr varScale="1">
        <p:scale>
          <a:sx n="90" d="100"/>
          <a:sy n="90" d="100"/>
        </p:scale>
        <p:origin x="232" y="6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gif>
</file>

<file path=ppt/media/image11.jpeg>
</file>

<file path=ppt/media/image12.gif>
</file>

<file path=ppt/media/image13.gif>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png>
</file>

<file path=ppt/media/image6.jpeg>
</file>

<file path=ppt/media/image7.png>
</file>

<file path=ppt/media/image8.jpe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s-MX"/>
              <a:t>Haz clic para modificar el estilo de título del patrón</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MX"/>
              <a:t>Haz clic para editar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MX"/>
              <a:t>Haz clic en el icono para agregar una imagen</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s-MX"/>
              <a:t>Haz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MX"/>
              <a:t>Haga clic para modificar los estilos de texto del patrón</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s-MX"/>
              <a:t>Haz clic para modificar el estilo de título del patrón</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s-MX"/>
              <a:t>Haga clic para modificar los estilos de texto del patrón</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s-MX"/>
              <a:t>Haz clic para modificar el estilo de título del patrón</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s-MX"/>
              <a:t>Haga clic para modificar los estilos de texto del patrón</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s-MX"/>
              <a:t>Haz clic para modificar el estilo de título del patrón</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11/5/20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s-MX"/>
              <a:t>Haz clic para modificar el estilo de título del patrón</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MX"/>
              <a:t>Haz clic en el icono para agregar una imagen</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11/5/20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11/5/20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F3938C9-8059-8B43-B0D7-2BB79D383467}"/>
              </a:ext>
            </a:extLst>
          </p:cNvPr>
          <p:cNvSpPr>
            <a:spLocks noGrp="1"/>
          </p:cNvSpPr>
          <p:nvPr>
            <p:ph type="ctrTitle"/>
          </p:nvPr>
        </p:nvSpPr>
        <p:spPr/>
        <p:txBody>
          <a:bodyPr/>
          <a:lstStyle/>
          <a:p>
            <a:r>
              <a:rPr lang="es-MX" dirty="0"/>
              <a:t>Inteligencia artificial</a:t>
            </a:r>
          </a:p>
        </p:txBody>
      </p:sp>
      <p:sp>
        <p:nvSpPr>
          <p:cNvPr id="3" name="Subtítulo 2">
            <a:extLst>
              <a:ext uri="{FF2B5EF4-FFF2-40B4-BE49-F238E27FC236}">
                <a16:creationId xmlns:a16="http://schemas.microsoft.com/office/drawing/2014/main" id="{C52130B7-0697-714D-A803-B89F24F279D9}"/>
              </a:ext>
            </a:extLst>
          </p:cNvPr>
          <p:cNvSpPr>
            <a:spLocks noGrp="1"/>
          </p:cNvSpPr>
          <p:nvPr>
            <p:ph type="subTitle" idx="1"/>
          </p:nvPr>
        </p:nvSpPr>
        <p:spPr/>
        <p:txBody>
          <a:bodyPr/>
          <a:lstStyle/>
          <a:p>
            <a:r>
              <a:rPr lang="es-MX" dirty="0"/>
              <a:t>M en c. Alan garcía Zambrano</a:t>
            </a:r>
          </a:p>
        </p:txBody>
      </p:sp>
    </p:spTree>
    <p:extLst>
      <p:ext uri="{BB962C8B-B14F-4D97-AF65-F5344CB8AC3E}">
        <p14:creationId xmlns:p14="http://schemas.microsoft.com/office/powerpoint/2010/main" val="2874776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B049A0DE-AC0C-FD4B-A38F-EE9B87DF6DDA}"/>
              </a:ext>
            </a:extLst>
          </p:cNvPr>
          <p:cNvSpPr>
            <a:spLocks noGrp="1"/>
          </p:cNvSpPr>
          <p:nvPr>
            <p:ph type="title"/>
          </p:nvPr>
        </p:nvSpPr>
        <p:spPr>
          <a:xfrm>
            <a:off x="1426760" y="606358"/>
            <a:ext cx="5907897" cy="3242552"/>
          </a:xfrm>
        </p:spPr>
        <p:txBody>
          <a:bodyPr>
            <a:noAutofit/>
          </a:bodyPr>
          <a:lstStyle/>
          <a:p>
            <a:r>
              <a:rPr lang="es-MX" sz="1800" i="1" dirty="0">
                <a:effectLst/>
              </a:rPr>
              <a:t>Creo que, en general, las personas subestiman la capacidad de la IA, piensan que es un ser humano inteligente""Pero va a ser mucho más que eso. Será mucho más inteligente que el humano más inteligente…</a:t>
            </a:r>
            <a:br>
              <a:rPr lang="es-MX" sz="1800" i="1" dirty="0">
                <a:effectLst/>
              </a:rPr>
            </a:br>
            <a:br>
              <a:rPr lang="es-MX" sz="1800" i="1" dirty="0">
                <a:effectLst/>
              </a:rPr>
            </a:br>
            <a:r>
              <a:rPr lang="es-MX" sz="1600" i="1" dirty="0">
                <a:effectLst/>
              </a:rPr>
              <a:t>…Mi evaluación sobre por qué las personas muy inteligentes pasan por alto la inteligencia artificial es que las personas muy inteligentes no creen que una computadora pueda ser tan inteligente como ellos. Y esto es arrogancia y obviamente falso"</a:t>
            </a:r>
            <a:endParaRPr lang="es-MX" sz="1800" dirty="0"/>
          </a:p>
        </p:txBody>
      </p:sp>
      <p:sp>
        <p:nvSpPr>
          <p:cNvPr id="8" name="Marcador de texto 7">
            <a:extLst>
              <a:ext uri="{FF2B5EF4-FFF2-40B4-BE49-F238E27FC236}">
                <a16:creationId xmlns:a16="http://schemas.microsoft.com/office/drawing/2014/main" id="{103E7772-1E87-A249-A36D-CAF1CD1D61B2}"/>
              </a:ext>
            </a:extLst>
          </p:cNvPr>
          <p:cNvSpPr>
            <a:spLocks noGrp="1"/>
          </p:cNvSpPr>
          <p:nvPr>
            <p:ph type="body" sz="quarter" idx="13"/>
          </p:nvPr>
        </p:nvSpPr>
        <p:spPr>
          <a:xfrm>
            <a:off x="1587263" y="4179651"/>
            <a:ext cx="8839202" cy="381000"/>
          </a:xfrm>
        </p:spPr>
        <p:txBody>
          <a:bodyPr>
            <a:normAutofit lnSpcReduction="10000"/>
          </a:bodyPr>
          <a:lstStyle/>
          <a:p>
            <a:r>
              <a:rPr lang="es-MX" dirty="0"/>
              <a:t>ELON MUSK</a:t>
            </a:r>
          </a:p>
        </p:txBody>
      </p:sp>
      <p:pic>
        <p:nvPicPr>
          <p:cNvPr id="3" name="Imagen 2">
            <a:extLst>
              <a:ext uri="{FF2B5EF4-FFF2-40B4-BE49-F238E27FC236}">
                <a16:creationId xmlns:a16="http://schemas.microsoft.com/office/drawing/2014/main" id="{1F19D5C3-73B8-B141-9912-C43420229F51}"/>
              </a:ext>
            </a:extLst>
          </p:cNvPr>
          <p:cNvPicPr>
            <a:picLocks noChangeAspect="1"/>
          </p:cNvPicPr>
          <p:nvPr/>
        </p:nvPicPr>
        <p:blipFill>
          <a:blip r:embed="rId2"/>
          <a:stretch>
            <a:fillRect/>
          </a:stretch>
        </p:blipFill>
        <p:spPr>
          <a:xfrm>
            <a:off x="6324623" y="739302"/>
            <a:ext cx="5867377" cy="6118698"/>
          </a:xfrm>
          <a:prstGeom prst="rect">
            <a:avLst/>
          </a:prstGeom>
        </p:spPr>
      </p:pic>
    </p:spTree>
    <p:extLst>
      <p:ext uri="{BB962C8B-B14F-4D97-AF65-F5344CB8AC3E}">
        <p14:creationId xmlns:p14="http://schemas.microsoft.com/office/powerpoint/2010/main" val="38978798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acial recognition search is here — and it is really scary | by Bjoern  Christian Wolf | Medium">
            <a:extLst>
              <a:ext uri="{FF2B5EF4-FFF2-40B4-BE49-F238E27FC236}">
                <a16:creationId xmlns:a16="http://schemas.microsoft.com/office/drawing/2014/main" id="{A0825E94-1367-2D4B-A60E-1B49CA7692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05327"/>
            <a:ext cx="12192000" cy="5041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166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Netflix: Una pequeña vista a la compleja tecnología detrás del servicio más  popular de streaming | by Israel Yance | BigDataLatam | Medium">
            <a:extLst>
              <a:ext uri="{FF2B5EF4-FFF2-40B4-BE49-F238E27FC236}">
                <a16:creationId xmlns:a16="http://schemas.microsoft.com/office/drawing/2014/main" id="{2687D8E7-3D11-F64F-9E6C-2D4F28B101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5957" y="552269"/>
            <a:ext cx="10076572" cy="59056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3068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DE97F638-DDB5-3443-9AC5-1C28D8FEB6C8}"/>
              </a:ext>
            </a:extLst>
          </p:cNvPr>
          <p:cNvPicPr>
            <a:picLocks noChangeAspect="1"/>
          </p:cNvPicPr>
          <p:nvPr/>
        </p:nvPicPr>
        <p:blipFill>
          <a:blip r:embed="rId2"/>
          <a:stretch>
            <a:fillRect/>
          </a:stretch>
        </p:blipFill>
        <p:spPr>
          <a:xfrm>
            <a:off x="2065506" y="829148"/>
            <a:ext cx="7924800" cy="5549900"/>
          </a:xfrm>
          <a:prstGeom prst="rect">
            <a:avLst/>
          </a:prstGeom>
        </p:spPr>
      </p:pic>
      <p:sp>
        <p:nvSpPr>
          <p:cNvPr id="5" name="CuadroTexto 4">
            <a:extLst>
              <a:ext uri="{FF2B5EF4-FFF2-40B4-BE49-F238E27FC236}">
                <a16:creationId xmlns:a16="http://schemas.microsoft.com/office/drawing/2014/main" id="{F7149611-3A81-6748-85D0-EE92140ABDA7}"/>
              </a:ext>
            </a:extLst>
          </p:cNvPr>
          <p:cNvSpPr txBox="1"/>
          <p:nvPr/>
        </p:nvSpPr>
        <p:spPr>
          <a:xfrm>
            <a:off x="2354093" y="6581001"/>
            <a:ext cx="9562290" cy="261610"/>
          </a:xfrm>
          <a:prstGeom prst="rect">
            <a:avLst/>
          </a:prstGeom>
          <a:noFill/>
        </p:spPr>
        <p:txBody>
          <a:bodyPr wrap="square" rtlCol="0">
            <a:spAutoFit/>
          </a:bodyPr>
          <a:lstStyle/>
          <a:p>
            <a:r>
              <a:rPr lang="es-MX" sz="1050" dirty="0"/>
              <a:t>La cuarta revolución industrial y porqué deberiamos estar preparados http://www.bbc.com</a:t>
            </a:r>
          </a:p>
        </p:txBody>
      </p:sp>
    </p:spTree>
    <p:extLst>
      <p:ext uri="{BB962C8B-B14F-4D97-AF65-F5344CB8AC3E}">
        <p14:creationId xmlns:p14="http://schemas.microsoft.com/office/powerpoint/2010/main" val="479488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E0A2C7-8522-704E-9325-6D8E0A4892B7}"/>
              </a:ext>
            </a:extLst>
          </p:cNvPr>
          <p:cNvSpPr>
            <a:spLocks noGrp="1"/>
          </p:cNvSpPr>
          <p:nvPr>
            <p:ph type="title"/>
          </p:nvPr>
        </p:nvSpPr>
        <p:spPr/>
        <p:txBody>
          <a:bodyPr/>
          <a:lstStyle/>
          <a:p>
            <a:r>
              <a:rPr lang="es-MX" dirty="0"/>
              <a:t>Vamos a RStudio</a:t>
            </a:r>
          </a:p>
        </p:txBody>
      </p:sp>
      <p:sp>
        <p:nvSpPr>
          <p:cNvPr id="4" name="Marcador de texto 3">
            <a:extLst>
              <a:ext uri="{FF2B5EF4-FFF2-40B4-BE49-F238E27FC236}">
                <a16:creationId xmlns:a16="http://schemas.microsoft.com/office/drawing/2014/main" id="{DB33A480-7D3C-5D4E-A52C-2EFD8D706D0C}"/>
              </a:ext>
            </a:extLst>
          </p:cNvPr>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946558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0DD5CF5-5FB0-2B41-AB9E-D99C632E1308}"/>
              </a:ext>
            </a:extLst>
          </p:cNvPr>
          <p:cNvSpPr>
            <a:spLocks noGrp="1"/>
          </p:cNvSpPr>
          <p:nvPr>
            <p:ph type="title"/>
          </p:nvPr>
        </p:nvSpPr>
        <p:spPr/>
        <p:txBody>
          <a:bodyPr/>
          <a:lstStyle/>
          <a:p>
            <a:r>
              <a:rPr lang="es-MX" dirty="0"/>
              <a:t>TIPOS DE OPERADORES	</a:t>
            </a:r>
          </a:p>
        </p:txBody>
      </p:sp>
      <p:graphicFrame>
        <p:nvGraphicFramePr>
          <p:cNvPr id="3" name="Tabla 6">
            <a:extLst>
              <a:ext uri="{FF2B5EF4-FFF2-40B4-BE49-F238E27FC236}">
                <a16:creationId xmlns:a16="http://schemas.microsoft.com/office/drawing/2014/main" id="{A7AAAB4E-4C35-C149-AC07-C46FDA26C41A}"/>
              </a:ext>
            </a:extLst>
          </p:cNvPr>
          <p:cNvGraphicFramePr>
            <a:graphicFrameLocks noGrp="1"/>
          </p:cNvGraphicFramePr>
          <p:nvPr>
            <p:extLst>
              <p:ext uri="{D42A27DB-BD31-4B8C-83A1-F6EECF244321}">
                <p14:modId xmlns:p14="http://schemas.microsoft.com/office/powerpoint/2010/main" val="1198209391"/>
              </p:ext>
            </p:extLst>
          </p:nvPr>
        </p:nvGraphicFramePr>
        <p:xfrm>
          <a:off x="7208228" y="609600"/>
          <a:ext cx="2704257" cy="5741720"/>
        </p:xfrm>
        <a:graphic>
          <a:graphicData uri="http://schemas.openxmlformats.org/drawingml/2006/table">
            <a:tbl>
              <a:tblPr firstRow="1" bandRow="1">
                <a:tableStyleId>{5C22544A-7EE6-4342-B048-85BDC9FD1C3A}</a:tableStyleId>
              </a:tblPr>
              <a:tblGrid>
                <a:gridCol w="2005992">
                  <a:extLst>
                    <a:ext uri="{9D8B030D-6E8A-4147-A177-3AD203B41FA5}">
                      <a16:colId xmlns:a16="http://schemas.microsoft.com/office/drawing/2014/main" val="3824648231"/>
                    </a:ext>
                  </a:extLst>
                </a:gridCol>
                <a:gridCol w="698265">
                  <a:extLst>
                    <a:ext uri="{9D8B030D-6E8A-4147-A177-3AD203B41FA5}">
                      <a16:colId xmlns:a16="http://schemas.microsoft.com/office/drawing/2014/main" val="2570066712"/>
                    </a:ext>
                  </a:extLst>
                </a:gridCol>
              </a:tblGrid>
              <a:tr h="717715">
                <a:tc>
                  <a:txBody>
                    <a:bodyPr/>
                    <a:lstStyle/>
                    <a:p>
                      <a:r>
                        <a:rPr lang="es-MX" dirty="0">
                          <a:solidFill>
                            <a:schemeClr val="tx1"/>
                          </a:solidFill>
                        </a:rPr>
                        <a:t>Menor que</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s-MX" dirty="0">
                          <a:solidFill>
                            <a:srgbClr val="00B0F0"/>
                          </a:solidFill>
                        </a:rPr>
                        <a:t>   &lt;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08365158"/>
                  </a:ext>
                </a:extLst>
              </a:tr>
              <a:tr h="717715">
                <a:tc>
                  <a:txBody>
                    <a:bodyPr/>
                    <a:lstStyle/>
                    <a:p>
                      <a:r>
                        <a:rPr lang="es-MX" dirty="0">
                          <a:solidFill>
                            <a:schemeClr val="tx1"/>
                          </a:solidFill>
                        </a:rPr>
                        <a:t>Mayor que</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s-MX" dirty="0">
                          <a:solidFill>
                            <a:srgbClr val="00B0F0"/>
                          </a:solidFill>
                        </a:rPr>
                        <a:t>   &gt;</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95361811"/>
                  </a:ext>
                </a:extLst>
              </a:tr>
              <a:tr h="717715">
                <a:tc>
                  <a:txBody>
                    <a:bodyPr/>
                    <a:lstStyle/>
                    <a:p>
                      <a:r>
                        <a:rPr lang="es-MX" dirty="0">
                          <a:solidFill>
                            <a:schemeClr val="tx1"/>
                          </a:solidFill>
                        </a:rPr>
                        <a:t>Igual que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s-MX" dirty="0">
                          <a:solidFill>
                            <a:srgbClr val="00B0F0"/>
                          </a:solidFill>
                        </a:rPr>
                        <a:t>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284640903"/>
                  </a:ext>
                </a:extLst>
              </a:tr>
              <a:tr h="717715">
                <a:tc>
                  <a:txBody>
                    <a:bodyPr/>
                    <a:lstStyle/>
                    <a:p>
                      <a:r>
                        <a:rPr lang="es-MX" dirty="0">
                          <a:solidFill>
                            <a:schemeClr val="tx1"/>
                          </a:solidFill>
                        </a:rPr>
                        <a:t>Menor o igual</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s-MX" dirty="0">
                          <a:solidFill>
                            <a:srgbClr val="00B0F0"/>
                          </a:solidFill>
                        </a:rPr>
                        <a:t>  &lt;=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28923670"/>
                  </a:ext>
                </a:extLst>
              </a:tr>
              <a:tr h="717715">
                <a:tc>
                  <a:txBody>
                    <a:bodyPr/>
                    <a:lstStyle/>
                    <a:p>
                      <a:r>
                        <a:rPr lang="es-MX" dirty="0">
                          <a:solidFill>
                            <a:schemeClr val="tx1"/>
                          </a:solidFill>
                        </a:rPr>
                        <a:t>Mayor o igual</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s-MX" dirty="0">
                          <a:solidFill>
                            <a:srgbClr val="00B0F0"/>
                          </a:solidFill>
                        </a:rPr>
                        <a:t>  &gt;=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61924998"/>
                  </a:ext>
                </a:extLst>
              </a:tr>
              <a:tr h="717715">
                <a:tc>
                  <a:txBody>
                    <a:bodyPr/>
                    <a:lstStyle/>
                    <a:p>
                      <a:r>
                        <a:rPr lang="es-MX" dirty="0">
                          <a:solidFill>
                            <a:schemeClr val="tx1"/>
                          </a:solidFill>
                        </a:rPr>
                        <a:t>Diferente de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s-MX" dirty="0">
                          <a:solidFill>
                            <a:srgbClr val="00B0F0"/>
                          </a:solidFill>
                        </a:rPr>
                        <a:t>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217074703"/>
                  </a:ext>
                </a:extLst>
              </a:tr>
              <a:tr h="717715">
                <a:tc>
                  <a:txBody>
                    <a:bodyPr/>
                    <a:lstStyle/>
                    <a:p>
                      <a:r>
                        <a:rPr lang="es-MX" dirty="0">
                          <a:solidFill>
                            <a:schemeClr val="tx1"/>
                          </a:solidFill>
                        </a:rPr>
                        <a:t>Operador AND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s-MX" dirty="0">
                          <a:solidFill>
                            <a:srgbClr val="00B0F0"/>
                          </a:solidFill>
                        </a:rPr>
                        <a:t> &amp;</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690490099"/>
                  </a:ext>
                </a:extLst>
              </a:tr>
              <a:tr h="717715">
                <a:tc>
                  <a:txBody>
                    <a:bodyPr/>
                    <a:lstStyle/>
                    <a:p>
                      <a:r>
                        <a:rPr lang="es-MX" dirty="0">
                          <a:solidFill>
                            <a:schemeClr val="tx1"/>
                          </a:solidFill>
                        </a:rPr>
                        <a:t>Operador OR</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s-MX" dirty="0">
                          <a:solidFill>
                            <a:srgbClr val="00B0F0"/>
                          </a:solidFill>
                        </a:rPr>
                        <a:t>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2875285"/>
                  </a:ext>
                </a:extLst>
              </a:tr>
            </a:tbl>
          </a:graphicData>
        </a:graphic>
      </p:graphicFrame>
    </p:spTree>
    <p:extLst>
      <p:ext uri="{BB962C8B-B14F-4D97-AF65-F5344CB8AC3E}">
        <p14:creationId xmlns:p14="http://schemas.microsoft.com/office/powerpoint/2010/main" val="811115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0DD5CF5-5FB0-2B41-AB9E-D99C632E1308}"/>
              </a:ext>
            </a:extLst>
          </p:cNvPr>
          <p:cNvSpPr>
            <a:spLocks noGrp="1"/>
          </p:cNvSpPr>
          <p:nvPr>
            <p:ph type="title"/>
          </p:nvPr>
        </p:nvSpPr>
        <p:spPr/>
        <p:txBody>
          <a:bodyPr/>
          <a:lstStyle/>
          <a:p>
            <a:r>
              <a:rPr lang="es-MX" dirty="0"/>
              <a:t>La estructura para un modelo condicional en r es la siguiente</a:t>
            </a:r>
          </a:p>
        </p:txBody>
      </p:sp>
      <p:sp>
        <p:nvSpPr>
          <p:cNvPr id="7" name="CuadroTexto 6">
            <a:extLst>
              <a:ext uri="{FF2B5EF4-FFF2-40B4-BE49-F238E27FC236}">
                <a16:creationId xmlns:a16="http://schemas.microsoft.com/office/drawing/2014/main" id="{FF3F128D-5D52-8C43-BB9C-6532FFBA1902}"/>
              </a:ext>
            </a:extLst>
          </p:cNvPr>
          <p:cNvSpPr txBox="1"/>
          <p:nvPr/>
        </p:nvSpPr>
        <p:spPr>
          <a:xfrm>
            <a:off x="1822316" y="2514600"/>
            <a:ext cx="2480554" cy="2585323"/>
          </a:xfrm>
          <a:prstGeom prst="rect">
            <a:avLst/>
          </a:prstGeom>
          <a:noFill/>
        </p:spPr>
        <p:txBody>
          <a:bodyPr wrap="square" rtlCol="0">
            <a:spAutoFit/>
          </a:bodyPr>
          <a:lstStyle/>
          <a:p>
            <a:r>
              <a:rPr lang="es-MX" dirty="0">
                <a:solidFill>
                  <a:srgbClr val="00B0F0"/>
                </a:solidFill>
              </a:rPr>
              <a:t>If </a:t>
            </a:r>
            <a:r>
              <a:rPr lang="es-MX" dirty="0"/>
              <a:t>(</a:t>
            </a:r>
            <a:r>
              <a:rPr lang="es-MX" dirty="0">
                <a:solidFill>
                  <a:srgbClr val="00B0F0"/>
                </a:solidFill>
              </a:rPr>
              <a:t>condición</a:t>
            </a:r>
            <a:r>
              <a:rPr lang="es-MX" dirty="0"/>
              <a:t> )</a:t>
            </a:r>
            <a:r>
              <a:rPr lang="es-MX" dirty="0">
                <a:solidFill>
                  <a:srgbClr val="00B0F0"/>
                </a:solidFill>
              </a:rPr>
              <a:t>{</a:t>
            </a:r>
            <a:endParaRPr lang="es-MX" dirty="0"/>
          </a:p>
          <a:p>
            <a:r>
              <a:rPr lang="es-MX" dirty="0"/>
              <a:t>Haz algo</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else {</a:t>
            </a:r>
          </a:p>
          <a:p>
            <a:r>
              <a:rPr lang="es-MX" dirty="0"/>
              <a:t>haz otra cosa </a:t>
            </a:r>
            <a:endParaRPr lang="es-MX" dirty="0">
              <a:solidFill>
                <a:srgbClr val="00B0F0"/>
              </a:solidFill>
            </a:endParaRPr>
          </a:p>
          <a:p>
            <a:r>
              <a:rPr lang="es-MX" dirty="0">
                <a:solidFill>
                  <a:srgbClr val="00B0F0"/>
                </a:solidFill>
              </a:rPr>
              <a:t>}</a:t>
            </a:r>
          </a:p>
          <a:p>
            <a:endParaRPr lang="es-MX" dirty="0"/>
          </a:p>
        </p:txBody>
      </p:sp>
      <p:sp>
        <p:nvSpPr>
          <p:cNvPr id="8" name="CuadroTexto 7">
            <a:extLst>
              <a:ext uri="{FF2B5EF4-FFF2-40B4-BE49-F238E27FC236}">
                <a16:creationId xmlns:a16="http://schemas.microsoft.com/office/drawing/2014/main" id="{F98D4F99-B077-954B-9F8A-1E147C99C94D}"/>
              </a:ext>
            </a:extLst>
          </p:cNvPr>
          <p:cNvSpPr txBox="1"/>
          <p:nvPr/>
        </p:nvSpPr>
        <p:spPr>
          <a:xfrm>
            <a:off x="6094412" y="2389759"/>
            <a:ext cx="4030493" cy="3139321"/>
          </a:xfrm>
          <a:prstGeom prst="rect">
            <a:avLst/>
          </a:prstGeom>
          <a:noFill/>
        </p:spPr>
        <p:txBody>
          <a:bodyPr wrap="square" rtlCol="0">
            <a:spAutoFit/>
          </a:bodyPr>
          <a:lstStyle/>
          <a:p>
            <a:r>
              <a:rPr lang="es-MX" dirty="0">
                <a:solidFill>
                  <a:srgbClr val="00B0F0"/>
                </a:solidFill>
              </a:rPr>
              <a:t>Si </a:t>
            </a:r>
            <a:r>
              <a:rPr lang="es-MX" dirty="0"/>
              <a:t>(</a:t>
            </a:r>
            <a:r>
              <a:rPr lang="es-MX" dirty="0">
                <a:solidFill>
                  <a:srgbClr val="00B0F0"/>
                </a:solidFill>
              </a:rPr>
              <a:t>la</a:t>
            </a:r>
            <a:r>
              <a:rPr lang="es-MX" dirty="0"/>
              <a:t> </a:t>
            </a:r>
            <a:r>
              <a:rPr lang="es-MX" dirty="0">
                <a:solidFill>
                  <a:srgbClr val="00B0F0"/>
                </a:solidFill>
              </a:rPr>
              <a:t>condición se cumple</a:t>
            </a:r>
            <a:r>
              <a:rPr lang="es-MX" dirty="0"/>
              <a:t> )</a:t>
            </a:r>
            <a:r>
              <a:rPr lang="es-MX" dirty="0">
                <a:solidFill>
                  <a:srgbClr val="00B0F0"/>
                </a:solidFill>
              </a:rPr>
              <a:t>{</a:t>
            </a:r>
          </a:p>
          <a:p>
            <a:endParaRPr lang="es-MX" dirty="0"/>
          </a:p>
          <a:p>
            <a:r>
              <a:rPr lang="es-MX" dirty="0"/>
              <a:t>“Ejecuta este código”</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De lo contrario {</a:t>
            </a:r>
          </a:p>
          <a:p>
            <a:r>
              <a:rPr lang="es-MX" dirty="0"/>
              <a:t>“Ejecuta esto otro”</a:t>
            </a:r>
          </a:p>
          <a:p>
            <a:endParaRPr lang="es-MX" dirty="0">
              <a:solidFill>
                <a:srgbClr val="00B0F0"/>
              </a:solidFill>
            </a:endParaRPr>
          </a:p>
          <a:p>
            <a:r>
              <a:rPr lang="es-MX" dirty="0">
                <a:solidFill>
                  <a:srgbClr val="00B0F0"/>
                </a:solidFill>
              </a:rPr>
              <a:t>}</a:t>
            </a:r>
          </a:p>
          <a:p>
            <a:endParaRPr lang="es-MX" dirty="0"/>
          </a:p>
        </p:txBody>
      </p:sp>
      <p:sp>
        <p:nvSpPr>
          <p:cNvPr id="9" name="Rectángulo 8">
            <a:extLst>
              <a:ext uri="{FF2B5EF4-FFF2-40B4-BE49-F238E27FC236}">
                <a16:creationId xmlns:a16="http://schemas.microsoft.com/office/drawing/2014/main" id="{ACE3E948-CD4D-A54E-BFAE-A11D0DFA3F48}"/>
              </a:ext>
            </a:extLst>
          </p:cNvPr>
          <p:cNvSpPr/>
          <p:nvPr/>
        </p:nvSpPr>
        <p:spPr>
          <a:xfrm>
            <a:off x="4893012" y="5895121"/>
            <a:ext cx="1662635" cy="646331"/>
          </a:xfrm>
          <a:prstGeom prst="rect">
            <a:avLst/>
          </a:prstGeom>
        </p:spPr>
        <p:txBody>
          <a:bodyPr wrap="none">
            <a:spAutoFit/>
          </a:bodyPr>
          <a:lstStyle/>
          <a:p>
            <a:r>
              <a:rPr lang="es-MX" sz="3600" dirty="0">
                <a:solidFill>
                  <a:srgbClr val="00B0F0"/>
                </a:solidFill>
              </a:rPr>
              <a:t>If - Else</a:t>
            </a:r>
            <a:endParaRPr lang="es-MX" sz="3600" dirty="0"/>
          </a:p>
        </p:txBody>
      </p:sp>
    </p:spTree>
    <p:extLst>
      <p:ext uri="{BB962C8B-B14F-4D97-AF65-F5344CB8AC3E}">
        <p14:creationId xmlns:p14="http://schemas.microsoft.com/office/powerpoint/2010/main" val="2458696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0DD5CF5-5FB0-2B41-AB9E-D99C632E1308}"/>
              </a:ext>
            </a:extLst>
          </p:cNvPr>
          <p:cNvSpPr>
            <a:spLocks noGrp="1"/>
          </p:cNvSpPr>
          <p:nvPr>
            <p:ph type="title"/>
          </p:nvPr>
        </p:nvSpPr>
        <p:spPr/>
        <p:txBody>
          <a:bodyPr/>
          <a:lstStyle/>
          <a:p>
            <a:r>
              <a:rPr lang="es-MX" dirty="0"/>
              <a:t>Condicionales y operadores</a:t>
            </a:r>
          </a:p>
        </p:txBody>
      </p:sp>
      <p:sp>
        <p:nvSpPr>
          <p:cNvPr id="7" name="CuadroTexto 6">
            <a:extLst>
              <a:ext uri="{FF2B5EF4-FFF2-40B4-BE49-F238E27FC236}">
                <a16:creationId xmlns:a16="http://schemas.microsoft.com/office/drawing/2014/main" id="{FF3F128D-5D52-8C43-BB9C-6532FFBA1902}"/>
              </a:ext>
            </a:extLst>
          </p:cNvPr>
          <p:cNvSpPr txBox="1"/>
          <p:nvPr/>
        </p:nvSpPr>
        <p:spPr>
          <a:xfrm>
            <a:off x="1367976" y="2306385"/>
            <a:ext cx="2480554" cy="3416320"/>
          </a:xfrm>
          <a:prstGeom prst="rect">
            <a:avLst/>
          </a:prstGeom>
          <a:noFill/>
        </p:spPr>
        <p:txBody>
          <a:bodyPr wrap="square" rtlCol="0">
            <a:spAutoFit/>
          </a:bodyPr>
          <a:lstStyle/>
          <a:p>
            <a:r>
              <a:rPr lang="es-MX" dirty="0">
                <a:solidFill>
                  <a:srgbClr val="00B0F0"/>
                </a:solidFill>
              </a:rPr>
              <a:t>If </a:t>
            </a:r>
            <a:r>
              <a:rPr lang="es-MX" dirty="0"/>
              <a:t>(</a:t>
            </a:r>
            <a:r>
              <a:rPr lang="es-MX" dirty="0">
                <a:solidFill>
                  <a:srgbClr val="00B0F0"/>
                </a:solidFill>
              </a:rPr>
              <a:t> 5 &gt;7</a:t>
            </a:r>
            <a:r>
              <a:rPr lang="es-MX" dirty="0"/>
              <a:t> )</a:t>
            </a:r>
            <a:r>
              <a:rPr lang="es-MX" dirty="0">
                <a:solidFill>
                  <a:srgbClr val="00B0F0"/>
                </a:solidFill>
              </a:rPr>
              <a:t>{</a:t>
            </a:r>
          </a:p>
          <a:p>
            <a:endParaRPr lang="es-MX" dirty="0"/>
          </a:p>
          <a:p>
            <a:r>
              <a:rPr lang="es-MX" dirty="0">
                <a:solidFill>
                  <a:srgbClr val="92D050"/>
                </a:solidFill>
              </a:rPr>
              <a:t>Print(‘Es verdad’)</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else {</a:t>
            </a:r>
          </a:p>
          <a:p>
            <a:endParaRPr lang="es-MX" dirty="0">
              <a:solidFill>
                <a:srgbClr val="00B0F0"/>
              </a:solidFill>
            </a:endParaRPr>
          </a:p>
          <a:p>
            <a:r>
              <a:rPr lang="es-MX" dirty="0">
                <a:solidFill>
                  <a:srgbClr val="FF0000"/>
                </a:solidFill>
              </a:rPr>
              <a:t>Print(‘No es verdad’)</a:t>
            </a:r>
          </a:p>
          <a:p>
            <a:endParaRPr lang="es-MX" dirty="0">
              <a:solidFill>
                <a:srgbClr val="FF0000"/>
              </a:solidFill>
            </a:endParaRPr>
          </a:p>
          <a:p>
            <a:r>
              <a:rPr lang="es-MX" dirty="0">
                <a:solidFill>
                  <a:srgbClr val="00B0F0"/>
                </a:solidFill>
              </a:rPr>
              <a:t>}</a:t>
            </a:r>
          </a:p>
          <a:p>
            <a:endParaRPr lang="es-MX" dirty="0"/>
          </a:p>
        </p:txBody>
      </p:sp>
      <p:sp>
        <p:nvSpPr>
          <p:cNvPr id="8" name="CuadroTexto 7">
            <a:extLst>
              <a:ext uri="{FF2B5EF4-FFF2-40B4-BE49-F238E27FC236}">
                <a16:creationId xmlns:a16="http://schemas.microsoft.com/office/drawing/2014/main" id="{F98D4F99-B077-954B-9F8A-1E147C99C94D}"/>
              </a:ext>
            </a:extLst>
          </p:cNvPr>
          <p:cNvSpPr txBox="1"/>
          <p:nvPr/>
        </p:nvSpPr>
        <p:spPr>
          <a:xfrm>
            <a:off x="6328225" y="2306385"/>
            <a:ext cx="4030493" cy="3139321"/>
          </a:xfrm>
          <a:prstGeom prst="rect">
            <a:avLst/>
          </a:prstGeom>
          <a:noFill/>
        </p:spPr>
        <p:txBody>
          <a:bodyPr wrap="square" rtlCol="0">
            <a:spAutoFit/>
          </a:bodyPr>
          <a:lstStyle/>
          <a:p>
            <a:r>
              <a:rPr lang="es-MX" dirty="0">
                <a:solidFill>
                  <a:srgbClr val="00B0F0"/>
                </a:solidFill>
              </a:rPr>
              <a:t>Si </a:t>
            </a:r>
            <a:r>
              <a:rPr lang="es-MX" dirty="0"/>
              <a:t>(</a:t>
            </a:r>
            <a:r>
              <a:rPr lang="es-MX" dirty="0">
                <a:solidFill>
                  <a:srgbClr val="00B0F0"/>
                </a:solidFill>
              </a:rPr>
              <a:t>cinco es mayor que siete</a:t>
            </a:r>
            <a:r>
              <a:rPr lang="es-MX" dirty="0"/>
              <a:t>)</a:t>
            </a:r>
            <a:r>
              <a:rPr lang="es-MX" dirty="0">
                <a:solidFill>
                  <a:srgbClr val="00B0F0"/>
                </a:solidFill>
              </a:rPr>
              <a:t>{</a:t>
            </a:r>
          </a:p>
          <a:p>
            <a:endParaRPr lang="es-MX" dirty="0"/>
          </a:p>
          <a:p>
            <a:r>
              <a:rPr lang="es-MX" dirty="0"/>
              <a:t>El enunciado es verdader0</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De lo contrario {</a:t>
            </a:r>
          </a:p>
          <a:p>
            <a:r>
              <a:rPr lang="es-MX" dirty="0"/>
              <a:t>El enunciado será falso</a:t>
            </a:r>
          </a:p>
          <a:p>
            <a:endParaRPr lang="es-MX" dirty="0">
              <a:solidFill>
                <a:srgbClr val="00B0F0"/>
              </a:solidFill>
            </a:endParaRPr>
          </a:p>
          <a:p>
            <a:r>
              <a:rPr lang="es-MX" dirty="0">
                <a:solidFill>
                  <a:srgbClr val="00B0F0"/>
                </a:solidFill>
              </a:rPr>
              <a:t>}</a:t>
            </a:r>
          </a:p>
          <a:p>
            <a:endParaRPr lang="es-MX" dirty="0"/>
          </a:p>
        </p:txBody>
      </p:sp>
      <p:sp>
        <p:nvSpPr>
          <p:cNvPr id="9" name="Rectángulo 8">
            <a:extLst>
              <a:ext uri="{FF2B5EF4-FFF2-40B4-BE49-F238E27FC236}">
                <a16:creationId xmlns:a16="http://schemas.microsoft.com/office/drawing/2014/main" id="{ACE3E948-CD4D-A54E-BFAE-A11D0DFA3F48}"/>
              </a:ext>
            </a:extLst>
          </p:cNvPr>
          <p:cNvSpPr/>
          <p:nvPr/>
        </p:nvSpPr>
        <p:spPr>
          <a:xfrm>
            <a:off x="4893012" y="5895121"/>
            <a:ext cx="1662635" cy="646331"/>
          </a:xfrm>
          <a:prstGeom prst="rect">
            <a:avLst/>
          </a:prstGeom>
        </p:spPr>
        <p:txBody>
          <a:bodyPr wrap="none">
            <a:spAutoFit/>
          </a:bodyPr>
          <a:lstStyle/>
          <a:p>
            <a:r>
              <a:rPr lang="es-MX" sz="3600" dirty="0">
                <a:solidFill>
                  <a:srgbClr val="00B0F0"/>
                </a:solidFill>
              </a:rPr>
              <a:t>If - Else</a:t>
            </a:r>
            <a:endParaRPr lang="es-MX" sz="3600" dirty="0"/>
          </a:p>
        </p:txBody>
      </p:sp>
    </p:spTree>
    <p:extLst>
      <p:ext uri="{BB962C8B-B14F-4D97-AF65-F5344CB8AC3E}">
        <p14:creationId xmlns:p14="http://schemas.microsoft.com/office/powerpoint/2010/main" val="30514979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0DD5CF5-5FB0-2B41-AB9E-D99C632E1308}"/>
              </a:ext>
            </a:extLst>
          </p:cNvPr>
          <p:cNvSpPr>
            <a:spLocks noGrp="1"/>
          </p:cNvSpPr>
          <p:nvPr>
            <p:ph type="title"/>
          </p:nvPr>
        </p:nvSpPr>
        <p:spPr/>
        <p:txBody>
          <a:bodyPr/>
          <a:lstStyle/>
          <a:p>
            <a:r>
              <a:rPr lang="es-MX" dirty="0"/>
              <a:t>Condicionales y operadores</a:t>
            </a:r>
          </a:p>
        </p:txBody>
      </p:sp>
      <p:sp>
        <p:nvSpPr>
          <p:cNvPr id="7" name="CuadroTexto 6">
            <a:extLst>
              <a:ext uri="{FF2B5EF4-FFF2-40B4-BE49-F238E27FC236}">
                <a16:creationId xmlns:a16="http://schemas.microsoft.com/office/drawing/2014/main" id="{FF3F128D-5D52-8C43-BB9C-6532FFBA1902}"/>
              </a:ext>
            </a:extLst>
          </p:cNvPr>
          <p:cNvSpPr txBox="1"/>
          <p:nvPr/>
        </p:nvSpPr>
        <p:spPr>
          <a:xfrm>
            <a:off x="1367976" y="2306385"/>
            <a:ext cx="2480554" cy="3416320"/>
          </a:xfrm>
          <a:prstGeom prst="rect">
            <a:avLst/>
          </a:prstGeom>
          <a:noFill/>
        </p:spPr>
        <p:txBody>
          <a:bodyPr wrap="square" rtlCol="0">
            <a:spAutoFit/>
          </a:bodyPr>
          <a:lstStyle/>
          <a:p>
            <a:r>
              <a:rPr lang="es-MX" dirty="0">
                <a:solidFill>
                  <a:srgbClr val="00B0F0"/>
                </a:solidFill>
              </a:rPr>
              <a:t>If </a:t>
            </a:r>
            <a:r>
              <a:rPr lang="es-MX" dirty="0"/>
              <a:t>(</a:t>
            </a:r>
            <a:r>
              <a:rPr lang="es-MX" dirty="0">
                <a:solidFill>
                  <a:srgbClr val="00B0F0"/>
                </a:solidFill>
              </a:rPr>
              <a:t> 5 &lt;= 7</a:t>
            </a:r>
            <a:r>
              <a:rPr lang="es-MX" dirty="0"/>
              <a:t> )</a:t>
            </a:r>
            <a:r>
              <a:rPr lang="es-MX" dirty="0">
                <a:solidFill>
                  <a:srgbClr val="00B0F0"/>
                </a:solidFill>
              </a:rPr>
              <a:t>{</a:t>
            </a:r>
          </a:p>
          <a:p>
            <a:endParaRPr lang="es-MX" dirty="0"/>
          </a:p>
          <a:p>
            <a:r>
              <a:rPr lang="es-MX" dirty="0">
                <a:solidFill>
                  <a:srgbClr val="92D050"/>
                </a:solidFill>
              </a:rPr>
              <a:t>Print(‘Es verdad’)</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else {</a:t>
            </a:r>
          </a:p>
          <a:p>
            <a:endParaRPr lang="es-MX" dirty="0">
              <a:solidFill>
                <a:srgbClr val="00B0F0"/>
              </a:solidFill>
            </a:endParaRPr>
          </a:p>
          <a:p>
            <a:r>
              <a:rPr lang="es-MX" dirty="0">
                <a:solidFill>
                  <a:srgbClr val="FF0000"/>
                </a:solidFill>
              </a:rPr>
              <a:t>Print(‘No es verdad’)</a:t>
            </a:r>
          </a:p>
          <a:p>
            <a:endParaRPr lang="es-MX" dirty="0">
              <a:solidFill>
                <a:srgbClr val="FF0000"/>
              </a:solidFill>
            </a:endParaRPr>
          </a:p>
          <a:p>
            <a:r>
              <a:rPr lang="es-MX" dirty="0">
                <a:solidFill>
                  <a:srgbClr val="00B0F0"/>
                </a:solidFill>
              </a:rPr>
              <a:t>}</a:t>
            </a:r>
          </a:p>
          <a:p>
            <a:endParaRPr lang="es-MX" dirty="0"/>
          </a:p>
        </p:txBody>
      </p:sp>
      <p:sp>
        <p:nvSpPr>
          <p:cNvPr id="8" name="CuadroTexto 7">
            <a:extLst>
              <a:ext uri="{FF2B5EF4-FFF2-40B4-BE49-F238E27FC236}">
                <a16:creationId xmlns:a16="http://schemas.microsoft.com/office/drawing/2014/main" id="{F98D4F99-B077-954B-9F8A-1E147C99C94D}"/>
              </a:ext>
            </a:extLst>
          </p:cNvPr>
          <p:cNvSpPr txBox="1"/>
          <p:nvPr/>
        </p:nvSpPr>
        <p:spPr>
          <a:xfrm>
            <a:off x="6328225" y="2306385"/>
            <a:ext cx="4030493" cy="3139321"/>
          </a:xfrm>
          <a:prstGeom prst="rect">
            <a:avLst/>
          </a:prstGeom>
          <a:noFill/>
        </p:spPr>
        <p:txBody>
          <a:bodyPr wrap="square" rtlCol="0">
            <a:spAutoFit/>
          </a:bodyPr>
          <a:lstStyle/>
          <a:p>
            <a:r>
              <a:rPr lang="es-MX" dirty="0">
                <a:solidFill>
                  <a:srgbClr val="00B0F0"/>
                </a:solidFill>
              </a:rPr>
              <a:t>Si </a:t>
            </a:r>
            <a:r>
              <a:rPr lang="es-MX" dirty="0"/>
              <a:t>(</a:t>
            </a:r>
            <a:r>
              <a:rPr lang="es-MX" dirty="0">
                <a:solidFill>
                  <a:srgbClr val="00B0F0"/>
                </a:solidFill>
              </a:rPr>
              <a:t>cinco es menor que siete</a:t>
            </a:r>
            <a:r>
              <a:rPr lang="es-MX" dirty="0"/>
              <a:t>)</a:t>
            </a:r>
            <a:r>
              <a:rPr lang="es-MX" dirty="0">
                <a:solidFill>
                  <a:srgbClr val="00B0F0"/>
                </a:solidFill>
              </a:rPr>
              <a:t>{</a:t>
            </a:r>
          </a:p>
          <a:p>
            <a:endParaRPr lang="es-MX" dirty="0"/>
          </a:p>
          <a:p>
            <a:r>
              <a:rPr lang="es-MX" dirty="0"/>
              <a:t>El enunciado es verdader0</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De lo contrario {</a:t>
            </a:r>
          </a:p>
          <a:p>
            <a:r>
              <a:rPr lang="es-MX" dirty="0"/>
              <a:t>El enunciado será falso</a:t>
            </a:r>
          </a:p>
          <a:p>
            <a:endParaRPr lang="es-MX" dirty="0">
              <a:solidFill>
                <a:srgbClr val="00B0F0"/>
              </a:solidFill>
            </a:endParaRPr>
          </a:p>
          <a:p>
            <a:r>
              <a:rPr lang="es-MX" dirty="0">
                <a:solidFill>
                  <a:srgbClr val="00B0F0"/>
                </a:solidFill>
              </a:rPr>
              <a:t>}</a:t>
            </a:r>
          </a:p>
          <a:p>
            <a:endParaRPr lang="es-MX" dirty="0"/>
          </a:p>
        </p:txBody>
      </p:sp>
      <p:sp>
        <p:nvSpPr>
          <p:cNvPr id="9" name="Rectángulo 8">
            <a:extLst>
              <a:ext uri="{FF2B5EF4-FFF2-40B4-BE49-F238E27FC236}">
                <a16:creationId xmlns:a16="http://schemas.microsoft.com/office/drawing/2014/main" id="{ACE3E948-CD4D-A54E-BFAE-A11D0DFA3F48}"/>
              </a:ext>
            </a:extLst>
          </p:cNvPr>
          <p:cNvSpPr/>
          <p:nvPr/>
        </p:nvSpPr>
        <p:spPr>
          <a:xfrm>
            <a:off x="4893012" y="5895121"/>
            <a:ext cx="1662635" cy="646331"/>
          </a:xfrm>
          <a:prstGeom prst="rect">
            <a:avLst/>
          </a:prstGeom>
        </p:spPr>
        <p:txBody>
          <a:bodyPr wrap="none">
            <a:spAutoFit/>
          </a:bodyPr>
          <a:lstStyle/>
          <a:p>
            <a:r>
              <a:rPr lang="es-MX" sz="3600" dirty="0">
                <a:solidFill>
                  <a:srgbClr val="00B0F0"/>
                </a:solidFill>
              </a:rPr>
              <a:t>If - Else</a:t>
            </a:r>
            <a:endParaRPr lang="es-MX" sz="3600" dirty="0"/>
          </a:p>
        </p:txBody>
      </p:sp>
    </p:spTree>
    <p:extLst>
      <p:ext uri="{BB962C8B-B14F-4D97-AF65-F5344CB8AC3E}">
        <p14:creationId xmlns:p14="http://schemas.microsoft.com/office/powerpoint/2010/main" val="35153482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0DD5CF5-5FB0-2B41-AB9E-D99C632E1308}"/>
              </a:ext>
            </a:extLst>
          </p:cNvPr>
          <p:cNvSpPr>
            <a:spLocks noGrp="1"/>
          </p:cNvSpPr>
          <p:nvPr>
            <p:ph type="title"/>
          </p:nvPr>
        </p:nvSpPr>
        <p:spPr/>
        <p:txBody>
          <a:bodyPr/>
          <a:lstStyle/>
          <a:p>
            <a:r>
              <a:rPr lang="es-MX" dirty="0"/>
              <a:t>Condicionales y operadores or</a:t>
            </a:r>
          </a:p>
        </p:txBody>
      </p:sp>
      <p:sp>
        <p:nvSpPr>
          <p:cNvPr id="7" name="CuadroTexto 6">
            <a:extLst>
              <a:ext uri="{FF2B5EF4-FFF2-40B4-BE49-F238E27FC236}">
                <a16:creationId xmlns:a16="http://schemas.microsoft.com/office/drawing/2014/main" id="{FF3F128D-5D52-8C43-BB9C-6532FFBA1902}"/>
              </a:ext>
            </a:extLst>
          </p:cNvPr>
          <p:cNvSpPr txBox="1"/>
          <p:nvPr/>
        </p:nvSpPr>
        <p:spPr>
          <a:xfrm>
            <a:off x="1367976" y="2306385"/>
            <a:ext cx="2480554" cy="3416320"/>
          </a:xfrm>
          <a:prstGeom prst="rect">
            <a:avLst/>
          </a:prstGeom>
          <a:noFill/>
        </p:spPr>
        <p:txBody>
          <a:bodyPr wrap="square" rtlCol="0">
            <a:spAutoFit/>
          </a:bodyPr>
          <a:lstStyle/>
          <a:p>
            <a:r>
              <a:rPr lang="es-MX" dirty="0">
                <a:solidFill>
                  <a:srgbClr val="00B0F0"/>
                </a:solidFill>
              </a:rPr>
              <a:t>If </a:t>
            </a:r>
            <a:r>
              <a:rPr lang="es-MX" dirty="0"/>
              <a:t>(</a:t>
            </a:r>
            <a:r>
              <a:rPr lang="es-MX" dirty="0">
                <a:solidFill>
                  <a:srgbClr val="00B0F0"/>
                </a:solidFill>
              </a:rPr>
              <a:t> 5 &lt; 7 | 4 &lt; 9</a:t>
            </a:r>
            <a:r>
              <a:rPr lang="es-MX" dirty="0"/>
              <a:t> )</a:t>
            </a:r>
            <a:r>
              <a:rPr lang="es-MX" dirty="0">
                <a:solidFill>
                  <a:srgbClr val="00B0F0"/>
                </a:solidFill>
              </a:rPr>
              <a:t>{</a:t>
            </a:r>
          </a:p>
          <a:p>
            <a:endParaRPr lang="es-MX" dirty="0"/>
          </a:p>
          <a:p>
            <a:r>
              <a:rPr lang="es-MX" dirty="0">
                <a:solidFill>
                  <a:srgbClr val="92D050"/>
                </a:solidFill>
              </a:rPr>
              <a:t>Print(‘Es verdad’)</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else {</a:t>
            </a:r>
          </a:p>
          <a:p>
            <a:endParaRPr lang="es-MX" dirty="0">
              <a:solidFill>
                <a:srgbClr val="00B0F0"/>
              </a:solidFill>
            </a:endParaRPr>
          </a:p>
          <a:p>
            <a:r>
              <a:rPr lang="es-MX" dirty="0">
                <a:solidFill>
                  <a:srgbClr val="FF0000"/>
                </a:solidFill>
              </a:rPr>
              <a:t>Print(‘No es verdad’)</a:t>
            </a:r>
          </a:p>
          <a:p>
            <a:endParaRPr lang="es-MX" dirty="0">
              <a:solidFill>
                <a:srgbClr val="FF0000"/>
              </a:solidFill>
            </a:endParaRPr>
          </a:p>
          <a:p>
            <a:r>
              <a:rPr lang="es-MX" dirty="0">
                <a:solidFill>
                  <a:srgbClr val="00B0F0"/>
                </a:solidFill>
              </a:rPr>
              <a:t>}</a:t>
            </a:r>
          </a:p>
          <a:p>
            <a:endParaRPr lang="es-MX" dirty="0"/>
          </a:p>
        </p:txBody>
      </p:sp>
      <p:sp>
        <p:nvSpPr>
          <p:cNvPr id="8" name="CuadroTexto 7">
            <a:extLst>
              <a:ext uri="{FF2B5EF4-FFF2-40B4-BE49-F238E27FC236}">
                <a16:creationId xmlns:a16="http://schemas.microsoft.com/office/drawing/2014/main" id="{F98D4F99-B077-954B-9F8A-1E147C99C94D}"/>
              </a:ext>
            </a:extLst>
          </p:cNvPr>
          <p:cNvSpPr txBox="1"/>
          <p:nvPr/>
        </p:nvSpPr>
        <p:spPr>
          <a:xfrm>
            <a:off x="6328225" y="2306385"/>
            <a:ext cx="4030493" cy="3416320"/>
          </a:xfrm>
          <a:prstGeom prst="rect">
            <a:avLst/>
          </a:prstGeom>
          <a:noFill/>
        </p:spPr>
        <p:txBody>
          <a:bodyPr wrap="square" rtlCol="0">
            <a:spAutoFit/>
          </a:bodyPr>
          <a:lstStyle/>
          <a:p>
            <a:r>
              <a:rPr lang="es-MX" dirty="0">
                <a:solidFill>
                  <a:srgbClr val="00B0F0"/>
                </a:solidFill>
              </a:rPr>
              <a:t>Si </a:t>
            </a:r>
            <a:r>
              <a:rPr lang="es-MX" dirty="0"/>
              <a:t>(</a:t>
            </a:r>
            <a:r>
              <a:rPr lang="es-MX" dirty="0">
                <a:solidFill>
                  <a:srgbClr val="00B0F0"/>
                </a:solidFill>
              </a:rPr>
              <a:t>cinco es menor que siete o cuatro es menor que nueve</a:t>
            </a:r>
            <a:r>
              <a:rPr lang="es-MX" dirty="0"/>
              <a:t>)</a:t>
            </a:r>
            <a:r>
              <a:rPr lang="es-MX" dirty="0">
                <a:solidFill>
                  <a:srgbClr val="00B0F0"/>
                </a:solidFill>
              </a:rPr>
              <a:t>{</a:t>
            </a:r>
          </a:p>
          <a:p>
            <a:endParaRPr lang="es-MX" dirty="0"/>
          </a:p>
          <a:p>
            <a:r>
              <a:rPr lang="es-MX" dirty="0"/>
              <a:t>El enunciado es verdader0</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De lo contrario {</a:t>
            </a:r>
          </a:p>
          <a:p>
            <a:r>
              <a:rPr lang="es-MX" dirty="0"/>
              <a:t>El enunciado será falso</a:t>
            </a:r>
          </a:p>
          <a:p>
            <a:endParaRPr lang="es-MX" dirty="0">
              <a:solidFill>
                <a:srgbClr val="00B0F0"/>
              </a:solidFill>
            </a:endParaRPr>
          </a:p>
          <a:p>
            <a:r>
              <a:rPr lang="es-MX" dirty="0">
                <a:solidFill>
                  <a:srgbClr val="00B0F0"/>
                </a:solidFill>
              </a:rPr>
              <a:t>}</a:t>
            </a:r>
          </a:p>
          <a:p>
            <a:endParaRPr lang="es-MX" dirty="0"/>
          </a:p>
        </p:txBody>
      </p:sp>
      <p:sp>
        <p:nvSpPr>
          <p:cNvPr id="9" name="Rectángulo 8">
            <a:extLst>
              <a:ext uri="{FF2B5EF4-FFF2-40B4-BE49-F238E27FC236}">
                <a16:creationId xmlns:a16="http://schemas.microsoft.com/office/drawing/2014/main" id="{ACE3E948-CD4D-A54E-BFAE-A11D0DFA3F48}"/>
              </a:ext>
            </a:extLst>
          </p:cNvPr>
          <p:cNvSpPr/>
          <p:nvPr/>
        </p:nvSpPr>
        <p:spPr>
          <a:xfrm>
            <a:off x="4893012" y="5895121"/>
            <a:ext cx="1662635" cy="646331"/>
          </a:xfrm>
          <a:prstGeom prst="rect">
            <a:avLst/>
          </a:prstGeom>
        </p:spPr>
        <p:txBody>
          <a:bodyPr wrap="none">
            <a:spAutoFit/>
          </a:bodyPr>
          <a:lstStyle/>
          <a:p>
            <a:r>
              <a:rPr lang="es-MX" sz="3600" dirty="0">
                <a:solidFill>
                  <a:srgbClr val="00B0F0"/>
                </a:solidFill>
              </a:rPr>
              <a:t>If - Else</a:t>
            </a:r>
            <a:endParaRPr lang="es-MX" sz="3600" dirty="0"/>
          </a:p>
        </p:txBody>
      </p:sp>
    </p:spTree>
    <p:extLst>
      <p:ext uri="{BB962C8B-B14F-4D97-AF65-F5344CB8AC3E}">
        <p14:creationId xmlns:p14="http://schemas.microsoft.com/office/powerpoint/2010/main" val="1648105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EAC7AC-7D45-AF48-B53D-E058756D5ECE}"/>
              </a:ext>
            </a:extLst>
          </p:cNvPr>
          <p:cNvSpPr>
            <a:spLocks noGrp="1"/>
          </p:cNvSpPr>
          <p:nvPr>
            <p:ph type="title"/>
          </p:nvPr>
        </p:nvSpPr>
        <p:spPr/>
        <p:txBody>
          <a:bodyPr/>
          <a:lstStyle/>
          <a:p>
            <a:r>
              <a:rPr lang="es-MX" dirty="0"/>
              <a:t>Clase 3</a:t>
            </a:r>
          </a:p>
        </p:txBody>
      </p:sp>
      <p:sp>
        <p:nvSpPr>
          <p:cNvPr id="3" name="Marcador de contenido 2">
            <a:extLst>
              <a:ext uri="{FF2B5EF4-FFF2-40B4-BE49-F238E27FC236}">
                <a16:creationId xmlns:a16="http://schemas.microsoft.com/office/drawing/2014/main" id="{D8C86606-F450-3644-93A0-A2CEBCC93B32}"/>
              </a:ext>
            </a:extLst>
          </p:cNvPr>
          <p:cNvSpPr>
            <a:spLocks noGrp="1"/>
          </p:cNvSpPr>
          <p:nvPr>
            <p:ph idx="1"/>
          </p:nvPr>
        </p:nvSpPr>
        <p:spPr/>
        <p:txBody>
          <a:bodyPr/>
          <a:lstStyle/>
          <a:p>
            <a:r>
              <a:rPr lang="es-MX" dirty="0"/>
              <a:t>¿Qué sabemos de la Inteligencia Artificial? (AI)</a:t>
            </a:r>
          </a:p>
          <a:p>
            <a:r>
              <a:rPr lang="es-MX" dirty="0"/>
              <a:t>¿Cómo gobierna nuestro entorno la AI?</a:t>
            </a:r>
          </a:p>
          <a:p>
            <a:r>
              <a:rPr lang="es-MX" dirty="0"/>
              <a:t>La cuarta revolución industrial </a:t>
            </a:r>
          </a:p>
          <a:p>
            <a:r>
              <a:rPr lang="es-MX" dirty="0"/>
              <a:t>Modelos Epidemiológicos para l toma de decisiones</a:t>
            </a:r>
          </a:p>
          <a:p>
            <a:endParaRPr lang="es-MX" dirty="0"/>
          </a:p>
          <a:p>
            <a:endParaRPr lang="es-MX" dirty="0"/>
          </a:p>
        </p:txBody>
      </p:sp>
    </p:spTree>
    <p:extLst>
      <p:ext uri="{BB962C8B-B14F-4D97-AF65-F5344CB8AC3E}">
        <p14:creationId xmlns:p14="http://schemas.microsoft.com/office/powerpoint/2010/main" val="4929146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0DD5CF5-5FB0-2B41-AB9E-D99C632E1308}"/>
              </a:ext>
            </a:extLst>
          </p:cNvPr>
          <p:cNvSpPr>
            <a:spLocks noGrp="1"/>
          </p:cNvSpPr>
          <p:nvPr>
            <p:ph type="title"/>
          </p:nvPr>
        </p:nvSpPr>
        <p:spPr/>
        <p:txBody>
          <a:bodyPr/>
          <a:lstStyle/>
          <a:p>
            <a:r>
              <a:rPr lang="es-MX" dirty="0"/>
              <a:t>Condicionales y operadores and</a:t>
            </a:r>
          </a:p>
        </p:txBody>
      </p:sp>
      <p:sp>
        <p:nvSpPr>
          <p:cNvPr id="7" name="CuadroTexto 6">
            <a:extLst>
              <a:ext uri="{FF2B5EF4-FFF2-40B4-BE49-F238E27FC236}">
                <a16:creationId xmlns:a16="http://schemas.microsoft.com/office/drawing/2014/main" id="{FF3F128D-5D52-8C43-BB9C-6532FFBA1902}"/>
              </a:ext>
            </a:extLst>
          </p:cNvPr>
          <p:cNvSpPr txBox="1"/>
          <p:nvPr/>
        </p:nvSpPr>
        <p:spPr>
          <a:xfrm>
            <a:off x="1367976" y="2306385"/>
            <a:ext cx="2480554" cy="3416320"/>
          </a:xfrm>
          <a:prstGeom prst="rect">
            <a:avLst/>
          </a:prstGeom>
          <a:noFill/>
        </p:spPr>
        <p:txBody>
          <a:bodyPr wrap="square" rtlCol="0">
            <a:spAutoFit/>
          </a:bodyPr>
          <a:lstStyle/>
          <a:p>
            <a:r>
              <a:rPr lang="es-MX" dirty="0">
                <a:solidFill>
                  <a:srgbClr val="00B0F0"/>
                </a:solidFill>
              </a:rPr>
              <a:t>If </a:t>
            </a:r>
            <a:r>
              <a:rPr lang="es-MX" dirty="0"/>
              <a:t>(</a:t>
            </a:r>
            <a:r>
              <a:rPr lang="es-MX" dirty="0">
                <a:solidFill>
                  <a:srgbClr val="00B0F0"/>
                </a:solidFill>
              </a:rPr>
              <a:t> 5 &lt; 7 &amp; 4 &lt; 3</a:t>
            </a:r>
            <a:r>
              <a:rPr lang="es-MX" dirty="0"/>
              <a:t> )</a:t>
            </a:r>
            <a:r>
              <a:rPr lang="es-MX" dirty="0">
                <a:solidFill>
                  <a:srgbClr val="00B0F0"/>
                </a:solidFill>
              </a:rPr>
              <a:t>{</a:t>
            </a:r>
          </a:p>
          <a:p>
            <a:endParaRPr lang="es-MX" dirty="0"/>
          </a:p>
          <a:p>
            <a:r>
              <a:rPr lang="es-MX" dirty="0">
                <a:solidFill>
                  <a:srgbClr val="92D050"/>
                </a:solidFill>
              </a:rPr>
              <a:t>Print(‘Es verdad’)</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else {</a:t>
            </a:r>
          </a:p>
          <a:p>
            <a:endParaRPr lang="es-MX" dirty="0">
              <a:solidFill>
                <a:srgbClr val="00B0F0"/>
              </a:solidFill>
            </a:endParaRPr>
          </a:p>
          <a:p>
            <a:r>
              <a:rPr lang="es-MX" dirty="0">
                <a:solidFill>
                  <a:srgbClr val="FF0000"/>
                </a:solidFill>
              </a:rPr>
              <a:t>Print(‘No es verdad’)</a:t>
            </a:r>
          </a:p>
          <a:p>
            <a:endParaRPr lang="es-MX" dirty="0">
              <a:solidFill>
                <a:srgbClr val="FF0000"/>
              </a:solidFill>
            </a:endParaRPr>
          </a:p>
          <a:p>
            <a:r>
              <a:rPr lang="es-MX" dirty="0">
                <a:solidFill>
                  <a:srgbClr val="00B0F0"/>
                </a:solidFill>
              </a:rPr>
              <a:t>}</a:t>
            </a:r>
          </a:p>
          <a:p>
            <a:endParaRPr lang="es-MX" dirty="0"/>
          </a:p>
        </p:txBody>
      </p:sp>
      <p:sp>
        <p:nvSpPr>
          <p:cNvPr id="8" name="CuadroTexto 7">
            <a:extLst>
              <a:ext uri="{FF2B5EF4-FFF2-40B4-BE49-F238E27FC236}">
                <a16:creationId xmlns:a16="http://schemas.microsoft.com/office/drawing/2014/main" id="{F98D4F99-B077-954B-9F8A-1E147C99C94D}"/>
              </a:ext>
            </a:extLst>
          </p:cNvPr>
          <p:cNvSpPr txBox="1"/>
          <p:nvPr/>
        </p:nvSpPr>
        <p:spPr>
          <a:xfrm>
            <a:off x="6328225" y="2306385"/>
            <a:ext cx="4030493" cy="3416320"/>
          </a:xfrm>
          <a:prstGeom prst="rect">
            <a:avLst/>
          </a:prstGeom>
          <a:noFill/>
        </p:spPr>
        <p:txBody>
          <a:bodyPr wrap="square" rtlCol="0">
            <a:spAutoFit/>
          </a:bodyPr>
          <a:lstStyle/>
          <a:p>
            <a:r>
              <a:rPr lang="es-MX" dirty="0">
                <a:solidFill>
                  <a:srgbClr val="00B0F0"/>
                </a:solidFill>
              </a:rPr>
              <a:t>Si </a:t>
            </a:r>
            <a:r>
              <a:rPr lang="es-MX" dirty="0"/>
              <a:t>(</a:t>
            </a:r>
            <a:r>
              <a:rPr lang="es-MX" dirty="0">
                <a:solidFill>
                  <a:srgbClr val="00B0F0"/>
                </a:solidFill>
              </a:rPr>
              <a:t>cinco es menor que siete Y cuatro es menor que tres</a:t>
            </a:r>
            <a:r>
              <a:rPr lang="es-MX" dirty="0"/>
              <a:t>)</a:t>
            </a:r>
            <a:r>
              <a:rPr lang="es-MX" dirty="0">
                <a:solidFill>
                  <a:srgbClr val="00B0F0"/>
                </a:solidFill>
              </a:rPr>
              <a:t>{</a:t>
            </a:r>
          </a:p>
          <a:p>
            <a:endParaRPr lang="es-MX" dirty="0"/>
          </a:p>
          <a:p>
            <a:r>
              <a:rPr lang="es-MX" dirty="0"/>
              <a:t>El enunciado es verdader0</a:t>
            </a:r>
          </a:p>
          <a:p>
            <a:endParaRPr lang="es-MX" dirty="0"/>
          </a:p>
          <a:p>
            <a:r>
              <a:rPr lang="es-MX" dirty="0">
                <a:solidFill>
                  <a:srgbClr val="00B0F0"/>
                </a:solidFill>
              </a:rPr>
              <a:t>}</a:t>
            </a:r>
          </a:p>
          <a:p>
            <a:endParaRPr lang="es-MX" dirty="0">
              <a:solidFill>
                <a:srgbClr val="00B0F0"/>
              </a:solidFill>
            </a:endParaRPr>
          </a:p>
          <a:p>
            <a:r>
              <a:rPr lang="es-MX" dirty="0">
                <a:solidFill>
                  <a:srgbClr val="00B0F0"/>
                </a:solidFill>
              </a:rPr>
              <a:t>De lo contrario {</a:t>
            </a:r>
          </a:p>
          <a:p>
            <a:r>
              <a:rPr lang="es-MX" dirty="0"/>
              <a:t>El enunciado será falso</a:t>
            </a:r>
          </a:p>
          <a:p>
            <a:endParaRPr lang="es-MX" dirty="0">
              <a:solidFill>
                <a:srgbClr val="00B0F0"/>
              </a:solidFill>
            </a:endParaRPr>
          </a:p>
          <a:p>
            <a:r>
              <a:rPr lang="es-MX" dirty="0">
                <a:solidFill>
                  <a:srgbClr val="00B0F0"/>
                </a:solidFill>
              </a:rPr>
              <a:t>}</a:t>
            </a:r>
          </a:p>
          <a:p>
            <a:endParaRPr lang="es-MX" dirty="0"/>
          </a:p>
        </p:txBody>
      </p:sp>
      <p:sp>
        <p:nvSpPr>
          <p:cNvPr id="9" name="Rectángulo 8">
            <a:extLst>
              <a:ext uri="{FF2B5EF4-FFF2-40B4-BE49-F238E27FC236}">
                <a16:creationId xmlns:a16="http://schemas.microsoft.com/office/drawing/2014/main" id="{ACE3E948-CD4D-A54E-BFAE-A11D0DFA3F48}"/>
              </a:ext>
            </a:extLst>
          </p:cNvPr>
          <p:cNvSpPr/>
          <p:nvPr/>
        </p:nvSpPr>
        <p:spPr>
          <a:xfrm>
            <a:off x="4893012" y="5895121"/>
            <a:ext cx="1662635" cy="646331"/>
          </a:xfrm>
          <a:prstGeom prst="rect">
            <a:avLst/>
          </a:prstGeom>
        </p:spPr>
        <p:txBody>
          <a:bodyPr wrap="none">
            <a:spAutoFit/>
          </a:bodyPr>
          <a:lstStyle/>
          <a:p>
            <a:r>
              <a:rPr lang="es-MX" sz="3600" dirty="0">
                <a:solidFill>
                  <a:srgbClr val="00B0F0"/>
                </a:solidFill>
              </a:rPr>
              <a:t>If - Else</a:t>
            </a:r>
            <a:endParaRPr lang="es-MX" sz="3600" dirty="0"/>
          </a:p>
        </p:txBody>
      </p:sp>
    </p:spTree>
    <p:extLst>
      <p:ext uri="{BB962C8B-B14F-4D97-AF65-F5344CB8AC3E}">
        <p14:creationId xmlns:p14="http://schemas.microsoft.com/office/powerpoint/2010/main" val="885017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275957-AEC8-4841-929B-26A616DAD42B}"/>
              </a:ext>
            </a:extLst>
          </p:cNvPr>
          <p:cNvSpPr>
            <a:spLocks noGrp="1"/>
          </p:cNvSpPr>
          <p:nvPr>
            <p:ph type="title"/>
          </p:nvPr>
        </p:nvSpPr>
        <p:spPr/>
        <p:txBody>
          <a:bodyPr/>
          <a:lstStyle/>
          <a:p>
            <a:r>
              <a:rPr lang="es-MX" dirty="0"/>
              <a:t>bucles de control o iteradores </a:t>
            </a:r>
          </a:p>
        </p:txBody>
      </p:sp>
      <p:sp>
        <p:nvSpPr>
          <p:cNvPr id="3" name="CuadroTexto 2">
            <a:extLst>
              <a:ext uri="{FF2B5EF4-FFF2-40B4-BE49-F238E27FC236}">
                <a16:creationId xmlns:a16="http://schemas.microsoft.com/office/drawing/2014/main" id="{97125E12-E630-E440-860E-A8EA95032584}"/>
              </a:ext>
            </a:extLst>
          </p:cNvPr>
          <p:cNvSpPr txBox="1"/>
          <p:nvPr/>
        </p:nvSpPr>
        <p:spPr>
          <a:xfrm>
            <a:off x="7688095" y="2811453"/>
            <a:ext cx="4850858" cy="2031325"/>
          </a:xfrm>
          <a:prstGeom prst="rect">
            <a:avLst/>
          </a:prstGeom>
          <a:noFill/>
        </p:spPr>
        <p:txBody>
          <a:bodyPr wrap="square" rtlCol="0">
            <a:spAutoFit/>
          </a:bodyPr>
          <a:lstStyle/>
          <a:p>
            <a:r>
              <a:rPr lang="es-MX" dirty="0">
                <a:solidFill>
                  <a:srgbClr val="00B0F0"/>
                </a:solidFill>
              </a:rPr>
              <a:t>For </a:t>
            </a:r>
            <a:r>
              <a:rPr lang="es-MX" dirty="0"/>
              <a:t>( </a:t>
            </a:r>
            <a:r>
              <a:rPr lang="es-MX" dirty="0">
                <a:solidFill>
                  <a:srgbClr val="92D050"/>
                </a:solidFill>
              </a:rPr>
              <a:t>iterador</a:t>
            </a:r>
            <a:r>
              <a:rPr lang="es-MX" dirty="0">
                <a:solidFill>
                  <a:srgbClr val="00B0F0"/>
                </a:solidFill>
              </a:rPr>
              <a:t> in </a:t>
            </a:r>
            <a:r>
              <a:rPr lang="es-MX" dirty="0">
                <a:solidFill>
                  <a:schemeClr val="accent4"/>
                </a:solidFill>
              </a:rPr>
              <a:t>Vector</a:t>
            </a:r>
            <a:r>
              <a:rPr lang="es-MX" dirty="0"/>
              <a:t> )</a:t>
            </a:r>
            <a:r>
              <a:rPr lang="es-MX" dirty="0">
                <a:solidFill>
                  <a:srgbClr val="00B0F0"/>
                </a:solidFill>
              </a:rPr>
              <a:t>{</a:t>
            </a:r>
            <a:endParaRPr lang="es-MX" dirty="0"/>
          </a:p>
          <a:p>
            <a:endParaRPr lang="es-MX" dirty="0"/>
          </a:p>
          <a:p>
            <a:r>
              <a:rPr lang="es-MX" dirty="0">
                <a:solidFill>
                  <a:srgbClr val="92D050"/>
                </a:solidFill>
              </a:rPr>
              <a:t>Print(‘ Se imprimirá 10 veces’)</a:t>
            </a:r>
            <a:endParaRPr lang="es-MX" dirty="0">
              <a:solidFill>
                <a:schemeClr val="accent4"/>
              </a:solidFill>
            </a:endParaRPr>
          </a:p>
          <a:p>
            <a:endParaRPr lang="es-MX" dirty="0"/>
          </a:p>
          <a:p>
            <a:r>
              <a:rPr lang="es-MX" dirty="0">
                <a:solidFill>
                  <a:srgbClr val="00B0F0"/>
                </a:solidFill>
              </a:rPr>
              <a:t>}</a:t>
            </a:r>
          </a:p>
          <a:p>
            <a:endParaRPr lang="es-MX" dirty="0">
              <a:solidFill>
                <a:srgbClr val="00B0F0"/>
              </a:solidFill>
            </a:endParaRPr>
          </a:p>
          <a:p>
            <a:endParaRPr lang="es-MX" dirty="0"/>
          </a:p>
        </p:txBody>
      </p:sp>
      <p:sp>
        <p:nvSpPr>
          <p:cNvPr id="4" name="Rectángulo 3">
            <a:extLst>
              <a:ext uri="{FF2B5EF4-FFF2-40B4-BE49-F238E27FC236}">
                <a16:creationId xmlns:a16="http://schemas.microsoft.com/office/drawing/2014/main" id="{EFA52997-847F-8D4D-98AA-0277E52A7E5E}"/>
              </a:ext>
            </a:extLst>
          </p:cNvPr>
          <p:cNvSpPr/>
          <p:nvPr/>
        </p:nvSpPr>
        <p:spPr>
          <a:xfrm>
            <a:off x="7688095" y="2281535"/>
            <a:ext cx="2505814" cy="369332"/>
          </a:xfrm>
          <a:prstGeom prst="rect">
            <a:avLst/>
          </a:prstGeom>
        </p:spPr>
        <p:txBody>
          <a:bodyPr wrap="none">
            <a:spAutoFit/>
          </a:bodyPr>
          <a:lstStyle/>
          <a:p>
            <a:r>
              <a:rPr lang="es-MX" dirty="0">
                <a:solidFill>
                  <a:schemeClr val="accent4"/>
                </a:solidFill>
              </a:rPr>
              <a:t>Vector</a:t>
            </a:r>
            <a:r>
              <a:rPr lang="es-MX" dirty="0">
                <a:solidFill>
                  <a:srgbClr val="00B0F0"/>
                </a:solidFill>
              </a:rPr>
              <a:t> &lt;- c(1,2,3,4,5)</a:t>
            </a:r>
            <a:endParaRPr lang="es-MX" dirty="0"/>
          </a:p>
        </p:txBody>
      </p:sp>
      <p:sp>
        <p:nvSpPr>
          <p:cNvPr id="5" name="CuadroTexto 4">
            <a:extLst>
              <a:ext uri="{FF2B5EF4-FFF2-40B4-BE49-F238E27FC236}">
                <a16:creationId xmlns:a16="http://schemas.microsoft.com/office/drawing/2014/main" id="{ED35E4E9-2178-5748-ADA6-45BEAF66007B}"/>
              </a:ext>
            </a:extLst>
          </p:cNvPr>
          <p:cNvSpPr txBox="1"/>
          <p:nvPr/>
        </p:nvSpPr>
        <p:spPr>
          <a:xfrm>
            <a:off x="1254869" y="2678454"/>
            <a:ext cx="4066161" cy="2031325"/>
          </a:xfrm>
          <a:prstGeom prst="rect">
            <a:avLst/>
          </a:prstGeom>
          <a:noFill/>
        </p:spPr>
        <p:txBody>
          <a:bodyPr wrap="square" rtlCol="0">
            <a:spAutoFit/>
          </a:bodyPr>
          <a:lstStyle/>
          <a:p>
            <a:r>
              <a:rPr lang="es-MX" dirty="0">
                <a:solidFill>
                  <a:srgbClr val="00B0F0"/>
                </a:solidFill>
              </a:rPr>
              <a:t>For </a:t>
            </a:r>
            <a:r>
              <a:rPr lang="es-MX" dirty="0"/>
              <a:t>( </a:t>
            </a:r>
            <a:r>
              <a:rPr lang="es-MX" dirty="0">
                <a:solidFill>
                  <a:srgbClr val="92D050"/>
                </a:solidFill>
              </a:rPr>
              <a:t>número de repeticiones </a:t>
            </a:r>
            <a:r>
              <a:rPr lang="es-MX" dirty="0"/>
              <a:t>)</a:t>
            </a:r>
            <a:r>
              <a:rPr lang="es-MX" dirty="0">
                <a:solidFill>
                  <a:srgbClr val="00B0F0"/>
                </a:solidFill>
              </a:rPr>
              <a:t>{</a:t>
            </a:r>
            <a:endParaRPr lang="es-MX" dirty="0"/>
          </a:p>
          <a:p>
            <a:endParaRPr lang="es-MX" dirty="0"/>
          </a:p>
          <a:p>
            <a:r>
              <a:rPr lang="es-MX" dirty="0">
                <a:solidFill>
                  <a:srgbClr val="92D050"/>
                </a:solidFill>
              </a:rPr>
              <a:t>Realiza algo</a:t>
            </a:r>
            <a:endParaRPr lang="es-MX" dirty="0">
              <a:solidFill>
                <a:schemeClr val="accent4"/>
              </a:solidFill>
            </a:endParaRPr>
          </a:p>
          <a:p>
            <a:endParaRPr lang="es-MX" dirty="0"/>
          </a:p>
          <a:p>
            <a:r>
              <a:rPr lang="es-MX" dirty="0">
                <a:solidFill>
                  <a:srgbClr val="00B0F0"/>
                </a:solidFill>
              </a:rPr>
              <a:t>}</a:t>
            </a:r>
          </a:p>
          <a:p>
            <a:endParaRPr lang="es-MX" dirty="0">
              <a:solidFill>
                <a:srgbClr val="00B0F0"/>
              </a:solidFill>
            </a:endParaRPr>
          </a:p>
          <a:p>
            <a:endParaRPr lang="es-MX" dirty="0"/>
          </a:p>
        </p:txBody>
      </p:sp>
    </p:spTree>
    <p:extLst>
      <p:ext uri="{BB962C8B-B14F-4D97-AF65-F5344CB8AC3E}">
        <p14:creationId xmlns:p14="http://schemas.microsoft.com/office/powerpoint/2010/main" val="31496390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275957-AEC8-4841-929B-26A616DAD42B}"/>
              </a:ext>
            </a:extLst>
          </p:cNvPr>
          <p:cNvSpPr>
            <a:spLocks noGrp="1"/>
          </p:cNvSpPr>
          <p:nvPr>
            <p:ph type="title"/>
          </p:nvPr>
        </p:nvSpPr>
        <p:spPr/>
        <p:txBody>
          <a:bodyPr/>
          <a:lstStyle/>
          <a:p>
            <a:r>
              <a:rPr lang="es-MX" dirty="0"/>
              <a:t>bucles de control o iteradores </a:t>
            </a:r>
          </a:p>
        </p:txBody>
      </p:sp>
      <p:sp>
        <p:nvSpPr>
          <p:cNvPr id="3" name="CuadroTexto 2">
            <a:extLst>
              <a:ext uri="{FF2B5EF4-FFF2-40B4-BE49-F238E27FC236}">
                <a16:creationId xmlns:a16="http://schemas.microsoft.com/office/drawing/2014/main" id="{97125E12-E630-E440-860E-A8EA95032584}"/>
              </a:ext>
            </a:extLst>
          </p:cNvPr>
          <p:cNvSpPr txBox="1"/>
          <p:nvPr/>
        </p:nvSpPr>
        <p:spPr>
          <a:xfrm>
            <a:off x="1019802" y="2056686"/>
            <a:ext cx="4850858" cy="4801314"/>
          </a:xfrm>
          <a:prstGeom prst="rect">
            <a:avLst/>
          </a:prstGeom>
          <a:noFill/>
        </p:spPr>
        <p:txBody>
          <a:bodyPr wrap="square" rtlCol="0">
            <a:spAutoFit/>
          </a:bodyPr>
          <a:lstStyle/>
          <a:p>
            <a:r>
              <a:rPr lang="es-MX" dirty="0">
                <a:solidFill>
                  <a:srgbClr val="00B0F0"/>
                </a:solidFill>
              </a:rPr>
              <a:t>For </a:t>
            </a:r>
            <a:r>
              <a:rPr lang="es-MX" dirty="0"/>
              <a:t>( </a:t>
            </a:r>
            <a:r>
              <a:rPr lang="es-MX" dirty="0">
                <a:solidFill>
                  <a:srgbClr val="92D050"/>
                </a:solidFill>
              </a:rPr>
              <a:t>iterador</a:t>
            </a:r>
            <a:r>
              <a:rPr lang="es-MX" dirty="0">
                <a:solidFill>
                  <a:srgbClr val="00B0F0"/>
                </a:solidFill>
              </a:rPr>
              <a:t> in </a:t>
            </a:r>
            <a:r>
              <a:rPr lang="es-MX" dirty="0">
                <a:solidFill>
                  <a:schemeClr val="accent4"/>
                </a:solidFill>
              </a:rPr>
              <a:t>1:5</a:t>
            </a:r>
            <a:r>
              <a:rPr lang="es-MX" dirty="0"/>
              <a:t> )</a:t>
            </a:r>
            <a:r>
              <a:rPr lang="es-MX" dirty="0">
                <a:solidFill>
                  <a:srgbClr val="00B0F0"/>
                </a:solidFill>
              </a:rPr>
              <a:t>{</a:t>
            </a:r>
            <a:endParaRPr lang="es-MX" dirty="0"/>
          </a:p>
          <a:p>
            <a:endParaRPr lang="es-MX" dirty="0"/>
          </a:p>
          <a:p>
            <a:r>
              <a:rPr lang="es-MX" dirty="0">
                <a:solidFill>
                  <a:srgbClr val="92D050"/>
                </a:solidFill>
              </a:rPr>
              <a:t>If (4 &gt; iterador){</a:t>
            </a:r>
          </a:p>
          <a:p>
            <a:endParaRPr lang="es-MX" dirty="0">
              <a:solidFill>
                <a:srgbClr val="92D050"/>
              </a:solidFill>
            </a:endParaRPr>
          </a:p>
          <a:p>
            <a:r>
              <a:rPr lang="es-MX" dirty="0">
                <a:solidFill>
                  <a:srgbClr val="92D050"/>
                </a:solidFill>
              </a:rPr>
              <a:t>Print(‘el iterador es menor’)</a:t>
            </a:r>
          </a:p>
          <a:p>
            <a:endParaRPr lang="es-MX" dirty="0">
              <a:solidFill>
                <a:srgbClr val="92D050"/>
              </a:solidFill>
            </a:endParaRPr>
          </a:p>
          <a:p>
            <a:r>
              <a:rPr lang="es-MX" dirty="0">
                <a:solidFill>
                  <a:srgbClr val="92D050"/>
                </a:solidFill>
              </a:rPr>
              <a:t>}</a:t>
            </a:r>
          </a:p>
          <a:p>
            <a:endParaRPr lang="es-MX" dirty="0">
              <a:solidFill>
                <a:srgbClr val="92D050"/>
              </a:solidFill>
            </a:endParaRPr>
          </a:p>
          <a:p>
            <a:r>
              <a:rPr lang="es-MX" dirty="0">
                <a:solidFill>
                  <a:srgbClr val="92D050"/>
                </a:solidFill>
              </a:rPr>
              <a:t>Else {</a:t>
            </a:r>
          </a:p>
          <a:p>
            <a:endParaRPr lang="es-MX" dirty="0">
              <a:solidFill>
                <a:srgbClr val="92D050"/>
              </a:solidFill>
            </a:endParaRPr>
          </a:p>
          <a:p>
            <a:r>
              <a:rPr lang="es-MX" dirty="0">
                <a:solidFill>
                  <a:srgbClr val="FF0000"/>
                </a:solidFill>
              </a:rPr>
              <a:t>Print(‘el iterador ya es mayor)</a:t>
            </a:r>
          </a:p>
          <a:p>
            <a:endParaRPr lang="es-MX" dirty="0">
              <a:solidFill>
                <a:srgbClr val="92D050"/>
              </a:solidFill>
            </a:endParaRPr>
          </a:p>
          <a:p>
            <a:r>
              <a:rPr lang="es-MX" dirty="0">
                <a:solidFill>
                  <a:srgbClr val="92D050"/>
                </a:solidFill>
              </a:rPr>
              <a:t>}</a:t>
            </a:r>
            <a:endParaRPr lang="es-MX" dirty="0">
              <a:solidFill>
                <a:schemeClr val="accent4"/>
              </a:solidFill>
            </a:endParaRPr>
          </a:p>
          <a:p>
            <a:endParaRPr lang="es-MX" dirty="0"/>
          </a:p>
          <a:p>
            <a:r>
              <a:rPr lang="es-MX" dirty="0">
                <a:solidFill>
                  <a:srgbClr val="00B0F0"/>
                </a:solidFill>
              </a:rPr>
              <a:t>}</a:t>
            </a:r>
          </a:p>
          <a:p>
            <a:endParaRPr lang="es-MX" dirty="0">
              <a:solidFill>
                <a:srgbClr val="00B0F0"/>
              </a:solidFill>
            </a:endParaRPr>
          </a:p>
          <a:p>
            <a:endParaRPr lang="es-MX" dirty="0"/>
          </a:p>
        </p:txBody>
      </p:sp>
      <p:sp>
        <p:nvSpPr>
          <p:cNvPr id="6" name="CuadroTexto 5">
            <a:extLst>
              <a:ext uri="{FF2B5EF4-FFF2-40B4-BE49-F238E27FC236}">
                <a16:creationId xmlns:a16="http://schemas.microsoft.com/office/drawing/2014/main" id="{463DC85A-84C4-AD43-8B56-2B752FFDFB6F}"/>
              </a:ext>
            </a:extLst>
          </p:cNvPr>
          <p:cNvSpPr txBox="1"/>
          <p:nvPr/>
        </p:nvSpPr>
        <p:spPr>
          <a:xfrm>
            <a:off x="5025173" y="2222437"/>
            <a:ext cx="6702356" cy="3416320"/>
          </a:xfrm>
          <a:prstGeom prst="rect">
            <a:avLst/>
          </a:prstGeom>
          <a:noFill/>
        </p:spPr>
        <p:txBody>
          <a:bodyPr wrap="square" rtlCol="0">
            <a:spAutoFit/>
          </a:bodyPr>
          <a:lstStyle/>
          <a:p>
            <a:r>
              <a:rPr lang="es-MX" dirty="0">
                <a:solidFill>
                  <a:srgbClr val="00B0F0"/>
                </a:solidFill>
              </a:rPr>
              <a:t>Realiza cinco iteraciones</a:t>
            </a:r>
          </a:p>
          <a:p>
            <a:r>
              <a:rPr lang="es-MX" dirty="0">
                <a:solidFill>
                  <a:srgbClr val="00B0F0"/>
                </a:solidFill>
              </a:rPr>
              <a:t>	Cada vez que realices una iteración:</a:t>
            </a:r>
          </a:p>
          <a:p>
            <a:endParaRPr lang="es-MX" dirty="0">
              <a:solidFill>
                <a:srgbClr val="92D050"/>
              </a:solidFill>
            </a:endParaRPr>
          </a:p>
          <a:p>
            <a:r>
              <a:rPr lang="es-MX" dirty="0">
                <a:solidFill>
                  <a:srgbClr val="92D050"/>
                </a:solidFill>
              </a:rPr>
              <a:t>		Comprueba que el número cuatro sea mayor al 			iterador actual y si cumple la condición:</a:t>
            </a:r>
          </a:p>
          <a:p>
            <a:endParaRPr lang="es-MX" dirty="0">
              <a:solidFill>
                <a:srgbClr val="92D050"/>
              </a:solidFill>
            </a:endParaRPr>
          </a:p>
          <a:p>
            <a:r>
              <a:rPr lang="es-MX" dirty="0">
                <a:solidFill>
                  <a:srgbClr val="92D050"/>
                </a:solidFill>
              </a:rPr>
              <a:t>	 		imprime un mensaje</a:t>
            </a:r>
          </a:p>
          <a:p>
            <a:endParaRPr lang="es-MX" dirty="0">
              <a:solidFill>
                <a:srgbClr val="00B0F0"/>
              </a:solidFill>
            </a:endParaRPr>
          </a:p>
          <a:p>
            <a:r>
              <a:rPr lang="es-MX" dirty="0">
                <a:solidFill>
                  <a:srgbClr val="00B0F0"/>
                </a:solidFill>
              </a:rPr>
              <a:t>		</a:t>
            </a:r>
            <a:r>
              <a:rPr lang="es-MX" dirty="0">
                <a:solidFill>
                  <a:srgbClr val="92D050"/>
                </a:solidFill>
              </a:rPr>
              <a:t>De lo contrario</a:t>
            </a:r>
          </a:p>
          <a:p>
            <a:r>
              <a:rPr lang="es-MX" dirty="0">
                <a:solidFill>
                  <a:srgbClr val="92D050"/>
                </a:solidFill>
              </a:rPr>
              <a:t>			</a:t>
            </a:r>
            <a:r>
              <a:rPr lang="es-MX" dirty="0">
                <a:solidFill>
                  <a:srgbClr val="FF0000"/>
                </a:solidFill>
              </a:rPr>
              <a:t>imprime otro mensaje</a:t>
            </a:r>
          </a:p>
          <a:p>
            <a:endParaRPr lang="es-MX" dirty="0">
              <a:solidFill>
                <a:srgbClr val="00B0F0"/>
              </a:solidFill>
            </a:endParaRPr>
          </a:p>
          <a:p>
            <a:endParaRPr lang="es-MX" dirty="0"/>
          </a:p>
        </p:txBody>
      </p:sp>
    </p:spTree>
    <p:extLst>
      <p:ext uri="{BB962C8B-B14F-4D97-AF65-F5344CB8AC3E}">
        <p14:creationId xmlns:p14="http://schemas.microsoft.com/office/powerpoint/2010/main" val="782983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FABB624F-BF77-4AE1-B71D-2D681D473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8" name="Picture 4" descr="Éste es el orden cronológico de las películas de la saga Terminator antes  de 'Terminator: Destino oscuro' - Noticias - Hipersónica">
            <a:extLst>
              <a:ext uri="{FF2B5EF4-FFF2-40B4-BE49-F238E27FC236}">
                <a16:creationId xmlns:a16="http://schemas.microsoft.com/office/drawing/2014/main" id="{41726AA2-C836-7A4A-85C6-7A73FD6CB2B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258" r="3007" b="-1"/>
          <a:stretch/>
        </p:blipFill>
        <p:spPr bwMode="auto">
          <a:xfrm>
            <a:off x="-1" y="10"/>
            <a:ext cx="7370057" cy="685799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 10 películas sobre INTELIGENCIA ARTIFICIAL ❷⓿❷⓿">
            <a:extLst>
              <a:ext uri="{FF2B5EF4-FFF2-40B4-BE49-F238E27FC236}">
                <a16:creationId xmlns:a16="http://schemas.microsoft.com/office/drawing/2014/main" id="{B7009BBF-928A-4E49-A4AB-B0404805C0B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502" r="3" b="3"/>
          <a:stretch/>
        </p:blipFill>
        <p:spPr bwMode="auto">
          <a:xfrm>
            <a:off x="7534656" y="1"/>
            <a:ext cx="4657344" cy="334670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nteligencia Artificial.10 películas imprescindibles de la ciencia ficción  del siglo XX | Guia del Ocio">
            <a:extLst>
              <a:ext uri="{FF2B5EF4-FFF2-40B4-BE49-F238E27FC236}">
                <a16:creationId xmlns:a16="http://schemas.microsoft.com/office/drawing/2014/main" id="{4786D50B-ACB8-3C47-8119-E85608468CA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944" r="11296" b="-2"/>
          <a:stretch/>
        </p:blipFill>
        <p:spPr bwMode="auto">
          <a:xfrm>
            <a:off x="7534654" y="3511296"/>
            <a:ext cx="4657346" cy="3346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4457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52C348F0-AA2D-DB4C-B4E8-D8E53626CDE7}"/>
              </a:ext>
            </a:extLst>
          </p:cNvPr>
          <p:cNvSpPr>
            <a:spLocks noGrp="1"/>
          </p:cNvSpPr>
          <p:nvPr>
            <p:ph idx="1"/>
          </p:nvPr>
        </p:nvSpPr>
        <p:spPr>
          <a:xfrm>
            <a:off x="1143001" y="0"/>
            <a:ext cx="9905998" cy="3124201"/>
          </a:xfrm>
        </p:spPr>
        <p:txBody>
          <a:bodyPr/>
          <a:lstStyle/>
          <a:p>
            <a:r>
              <a:rPr lang="es-MX" dirty="0"/>
              <a:t>La inteligencia artificial es un proceso de toma de decisiones creado por una </a:t>
            </a:r>
            <a:r>
              <a:rPr lang="es-MX" b="1" dirty="0"/>
              <a:t>computadora</a:t>
            </a:r>
          </a:p>
          <a:p>
            <a:r>
              <a:rPr lang="es-MX" dirty="0"/>
              <a:t>Se trata de la combinación de algoritmos planeados y con el propósito de crear máquinas que presenten las mismas capacidades que un ser humano</a:t>
            </a:r>
          </a:p>
        </p:txBody>
      </p:sp>
      <p:sp>
        <p:nvSpPr>
          <p:cNvPr id="4" name="CuadroTexto 3">
            <a:extLst>
              <a:ext uri="{FF2B5EF4-FFF2-40B4-BE49-F238E27FC236}">
                <a16:creationId xmlns:a16="http://schemas.microsoft.com/office/drawing/2014/main" id="{EA750408-58F3-BC46-AA55-2BA89C349DF8}"/>
              </a:ext>
            </a:extLst>
          </p:cNvPr>
          <p:cNvSpPr txBox="1"/>
          <p:nvPr/>
        </p:nvSpPr>
        <p:spPr>
          <a:xfrm>
            <a:off x="407441" y="4892345"/>
            <a:ext cx="1682885" cy="1200329"/>
          </a:xfrm>
          <a:prstGeom prst="rect">
            <a:avLst/>
          </a:prstGeom>
          <a:noFill/>
        </p:spPr>
        <p:txBody>
          <a:bodyPr wrap="square" rtlCol="0">
            <a:spAutoFit/>
          </a:bodyPr>
          <a:lstStyle/>
          <a:p>
            <a:r>
              <a:rPr lang="es-MX" dirty="0"/>
              <a:t>Sistemas que </a:t>
            </a:r>
            <a:r>
              <a:rPr lang="es-MX" b="1" dirty="0"/>
              <a:t>piensan</a:t>
            </a:r>
            <a:r>
              <a:rPr lang="es-MX" dirty="0"/>
              <a:t> como humanos</a:t>
            </a:r>
          </a:p>
        </p:txBody>
      </p:sp>
      <p:sp>
        <p:nvSpPr>
          <p:cNvPr id="5" name="CuadroTexto 4">
            <a:extLst>
              <a:ext uri="{FF2B5EF4-FFF2-40B4-BE49-F238E27FC236}">
                <a16:creationId xmlns:a16="http://schemas.microsoft.com/office/drawing/2014/main" id="{30B03CB6-ECED-2548-AA24-684B73228B04}"/>
              </a:ext>
            </a:extLst>
          </p:cNvPr>
          <p:cNvSpPr txBox="1"/>
          <p:nvPr/>
        </p:nvSpPr>
        <p:spPr>
          <a:xfrm>
            <a:off x="2716988" y="4905979"/>
            <a:ext cx="1682885" cy="1200329"/>
          </a:xfrm>
          <a:prstGeom prst="rect">
            <a:avLst/>
          </a:prstGeom>
          <a:noFill/>
        </p:spPr>
        <p:txBody>
          <a:bodyPr wrap="square" rtlCol="0">
            <a:spAutoFit/>
          </a:bodyPr>
          <a:lstStyle/>
          <a:p>
            <a:r>
              <a:rPr lang="es-MX" dirty="0"/>
              <a:t>Sistemas que </a:t>
            </a:r>
            <a:r>
              <a:rPr lang="es-MX" b="1" dirty="0"/>
              <a:t>actúan</a:t>
            </a:r>
            <a:r>
              <a:rPr lang="es-MX" dirty="0"/>
              <a:t> como humanos</a:t>
            </a:r>
          </a:p>
        </p:txBody>
      </p:sp>
      <p:sp>
        <p:nvSpPr>
          <p:cNvPr id="6" name="CuadroTexto 5">
            <a:extLst>
              <a:ext uri="{FF2B5EF4-FFF2-40B4-BE49-F238E27FC236}">
                <a16:creationId xmlns:a16="http://schemas.microsoft.com/office/drawing/2014/main" id="{92D59F4F-4657-3B48-B044-4648606E500D}"/>
              </a:ext>
            </a:extLst>
          </p:cNvPr>
          <p:cNvSpPr txBox="1"/>
          <p:nvPr/>
        </p:nvSpPr>
        <p:spPr>
          <a:xfrm>
            <a:off x="9366114" y="4870314"/>
            <a:ext cx="2063882" cy="923330"/>
          </a:xfrm>
          <a:prstGeom prst="rect">
            <a:avLst/>
          </a:prstGeom>
          <a:noFill/>
        </p:spPr>
        <p:txBody>
          <a:bodyPr wrap="square" rtlCol="0">
            <a:spAutoFit/>
          </a:bodyPr>
          <a:lstStyle/>
          <a:p>
            <a:r>
              <a:rPr lang="es-MX" dirty="0"/>
              <a:t>Sistemas que </a:t>
            </a:r>
            <a:r>
              <a:rPr lang="es-MX" b="1" dirty="0"/>
              <a:t>actúan</a:t>
            </a:r>
            <a:r>
              <a:rPr lang="es-MX" dirty="0"/>
              <a:t> racionalmente</a:t>
            </a:r>
          </a:p>
        </p:txBody>
      </p:sp>
      <p:sp>
        <p:nvSpPr>
          <p:cNvPr id="7" name="CuadroTexto 6">
            <a:extLst>
              <a:ext uri="{FF2B5EF4-FFF2-40B4-BE49-F238E27FC236}">
                <a16:creationId xmlns:a16="http://schemas.microsoft.com/office/drawing/2014/main" id="{3EF99BC3-C4AF-154A-8B5D-D69E8DEDB81B}"/>
              </a:ext>
            </a:extLst>
          </p:cNvPr>
          <p:cNvSpPr txBox="1"/>
          <p:nvPr/>
        </p:nvSpPr>
        <p:spPr>
          <a:xfrm>
            <a:off x="6096001" y="4905979"/>
            <a:ext cx="2237362" cy="923330"/>
          </a:xfrm>
          <a:prstGeom prst="rect">
            <a:avLst/>
          </a:prstGeom>
          <a:noFill/>
        </p:spPr>
        <p:txBody>
          <a:bodyPr wrap="square" rtlCol="0">
            <a:spAutoFit/>
          </a:bodyPr>
          <a:lstStyle/>
          <a:p>
            <a:r>
              <a:rPr lang="es-MX" dirty="0"/>
              <a:t>Sistemas que </a:t>
            </a:r>
            <a:r>
              <a:rPr lang="es-MX" b="1" dirty="0"/>
              <a:t>actúan</a:t>
            </a:r>
            <a:r>
              <a:rPr lang="es-MX" dirty="0"/>
              <a:t> racionalmente</a:t>
            </a:r>
          </a:p>
        </p:txBody>
      </p:sp>
      <p:cxnSp>
        <p:nvCxnSpPr>
          <p:cNvPr id="8" name="Conector recto 7">
            <a:extLst>
              <a:ext uri="{FF2B5EF4-FFF2-40B4-BE49-F238E27FC236}">
                <a16:creationId xmlns:a16="http://schemas.microsoft.com/office/drawing/2014/main" id="{CF7C4A80-6478-354A-B558-5F9199B8B7FA}"/>
              </a:ext>
            </a:extLst>
          </p:cNvPr>
          <p:cNvCxnSpPr/>
          <p:nvPr/>
        </p:nvCxnSpPr>
        <p:spPr>
          <a:xfrm>
            <a:off x="5564222" y="2555713"/>
            <a:ext cx="0" cy="3550595"/>
          </a:xfrm>
          <a:prstGeom prst="line">
            <a:avLst/>
          </a:prstGeom>
        </p:spPr>
        <p:style>
          <a:lnRef idx="1">
            <a:schemeClr val="accent1"/>
          </a:lnRef>
          <a:fillRef idx="0">
            <a:schemeClr val="accent1"/>
          </a:fillRef>
          <a:effectRef idx="0">
            <a:schemeClr val="accent1"/>
          </a:effectRef>
          <a:fontRef idx="minor">
            <a:schemeClr val="tx1"/>
          </a:fontRef>
        </p:style>
      </p:cxnSp>
      <p:pic>
        <p:nvPicPr>
          <p:cNvPr id="1026" name="Picture 2" descr="Aprendizaje TI | Inteligencia Artificial aplicado a la Medicina">
            <a:extLst>
              <a:ext uri="{FF2B5EF4-FFF2-40B4-BE49-F238E27FC236}">
                <a16:creationId xmlns:a16="http://schemas.microsoft.com/office/drawing/2014/main" id="{1D292163-C252-5642-94C6-6BF72F3343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281" y="2869648"/>
            <a:ext cx="1878437" cy="192074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aspberry Pi M&amp;M Color Sorter Project: Sort Your M&amp;Ms By Color!">
            <a:extLst>
              <a:ext uri="{FF2B5EF4-FFF2-40B4-BE49-F238E27FC236}">
                <a16:creationId xmlns:a16="http://schemas.microsoft.com/office/drawing/2014/main" id="{585B9579-ED19-8646-AEB7-6199F8C33A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16988" y="2872449"/>
            <a:ext cx="2633785" cy="197533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PLICACIÓNES DE SISTEMAS EXPERTOS EN EL PERÚ SISTEMA EXPERTO">
            <a:extLst>
              <a:ext uri="{FF2B5EF4-FFF2-40B4-BE49-F238E27FC236}">
                <a16:creationId xmlns:a16="http://schemas.microsoft.com/office/drawing/2014/main" id="{436CCB6F-351A-CB4D-B79E-78CDF433A3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20614" y="2761876"/>
            <a:ext cx="2989346" cy="197533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ómo funciona el cerebro de Sophia, el robot con ciudadanía? | Muy  Interesante">
            <a:extLst>
              <a:ext uri="{FF2B5EF4-FFF2-40B4-BE49-F238E27FC236}">
                <a16:creationId xmlns:a16="http://schemas.microsoft.com/office/drawing/2014/main" id="{FCC5D3BA-9169-5E43-9564-73C4536C06B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0607" r="11986" b="5079"/>
          <a:stretch/>
        </p:blipFill>
        <p:spPr bwMode="auto">
          <a:xfrm>
            <a:off x="9076907" y="2779462"/>
            <a:ext cx="2400637" cy="187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40417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2F8E7F-0C55-D94C-A469-C647F09A84E6}"/>
              </a:ext>
            </a:extLst>
          </p:cNvPr>
          <p:cNvSpPr>
            <a:spLocks noGrp="1"/>
          </p:cNvSpPr>
          <p:nvPr>
            <p:ph type="title"/>
          </p:nvPr>
        </p:nvSpPr>
        <p:spPr>
          <a:xfrm>
            <a:off x="1627796" y="-314527"/>
            <a:ext cx="9905998" cy="1905000"/>
          </a:xfrm>
        </p:spPr>
        <p:txBody>
          <a:bodyPr/>
          <a:lstStyle/>
          <a:p>
            <a:r>
              <a:rPr lang="es-MX" dirty="0"/>
              <a:t>1. SISTEMAS QUE PIENSAN COMO HUMANOS</a:t>
            </a:r>
          </a:p>
        </p:txBody>
      </p:sp>
      <p:sp>
        <p:nvSpPr>
          <p:cNvPr id="4" name="CuadroTexto 3">
            <a:extLst>
              <a:ext uri="{FF2B5EF4-FFF2-40B4-BE49-F238E27FC236}">
                <a16:creationId xmlns:a16="http://schemas.microsoft.com/office/drawing/2014/main" id="{88AC6372-A027-664D-9011-8A2D56D594AB}"/>
              </a:ext>
            </a:extLst>
          </p:cNvPr>
          <p:cNvSpPr txBox="1"/>
          <p:nvPr/>
        </p:nvSpPr>
        <p:spPr>
          <a:xfrm>
            <a:off x="573932" y="6232185"/>
            <a:ext cx="11274358" cy="369332"/>
          </a:xfrm>
          <a:prstGeom prst="rect">
            <a:avLst/>
          </a:prstGeom>
          <a:noFill/>
        </p:spPr>
        <p:txBody>
          <a:bodyPr wrap="square" rtlCol="0">
            <a:spAutoFit/>
          </a:bodyPr>
          <a:lstStyle/>
          <a:p>
            <a:r>
              <a:rPr lang="es-MX" dirty="0"/>
              <a:t>Aprenden y resuelven problemas. Automatizan actividades para tomar mejores decisiones</a:t>
            </a:r>
          </a:p>
        </p:txBody>
      </p:sp>
      <p:pic>
        <p:nvPicPr>
          <p:cNvPr id="5" name="Imagen 4">
            <a:extLst>
              <a:ext uri="{FF2B5EF4-FFF2-40B4-BE49-F238E27FC236}">
                <a16:creationId xmlns:a16="http://schemas.microsoft.com/office/drawing/2014/main" id="{E1E559DD-09BC-9248-9611-7DD97A0E6D19}"/>
              </a:ext>
            </a:extLst>
          </p:cNvPr>
          <p:cNvPicPr>
            <a:picLocks noChangeAspect="1"/>
          </p:cNvPicPr>
          <p:nvPr/>
        </p:nvPicPr>
        <p:blipFill>
          <a:blip r:embed="rId2"/>
          <a:stretch>
            <a:fillRect/>
          </a:stretch>
        </p:blipFill>
        <p:spPr>
          <a:xfrm>
            <a:off x="1627796" y="1058008"/>
            <a:ext cx="8932984" cy="5024804"/>
          </a:xfrm>
          <a:prstGeom prst="rect">
            <a:avLst/>
          </a:prstGeom>
        </p:spPr>
      </p:pic>
    </p:spTree>
    <p:extLst>
      <p:ext uri="{BB962C8B-B14F-4D97-AF65-F5344CB8AC3E}">
        <p14:creationId xmlns:p14="http://schemas.microsoft.com/office/powerpoint/2010/main" val="3398893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2F8E7F-0C55-D94C-A469-C647F09A84E6}"/>
              </a:ext>
            </a:extLst>
          </p:cNvPr>
          <p:cNvSpPr>
            <a:spLocks noGrp="1"/>
          </p:cNvSpPr>
          <p:nvPr>
            <p:ph type="title"/>
          </p:nvPr>
        </p:nvSpPr>
        <p:spPr>
          <a:xfrm>
            <a:off x="1686162" y="-450714"/>
            <a:ext cx="9905998" cy="1905000"/>
          </a:xfrm>
        </p:spPr>
        <p:txBody>
          <a:bodyPr/>
          <a:lstStyle/>
          <a:p>
            <a:r>
              <a:rPr lang="es-MX" dirty="0"/>
              <a:t>2. SISTEMAS QUE ACTÚAN COMO HUMANOS</a:t>
            </a:r>
          </a:p>
        </p:txBody>
      </p:sp>
      <p:sp>
        <p:nvSpPr>
          <p:cNvPr id="4" name="CuadroTexto 3">
            <a:extLst>
              <a:ext uri="{FF2B5EF4-FFF2-40B4-BE49-F238E27FC236}">
                <a16:creationId xmlns:a16="http://schemas.microsoft.com/office/drawing/2014/main" id="{88AC6372-A027-664D-9011-8A2D56D594AB}"/>
              </a:ext>
            </a:extLst>
          </p:cNvPr>
          <p:cNvSpPr txBox="1"/>
          <p:nvPr/>
        </p:nvSpPr>
        <p:spPr>
          <a:xfrm>
            <a:off x="573932" y="6232185"/>
            <a:ext cx="11274358" cy="369332"/>
          </a:xfrm>
          <a:prstGeom prst="rect">
            <a:avLst/>
          </a:prstGeom>
          <a:noFill/>
        </p:spPr>
        <p:txBody>
          <a:bodyPr wrap="square" rtlCol="0">
            <a:spAutoFit/>
          </a:bodyPr>
          <a:lstStyle/>
          <a:p>
            <a:r>
              <a:rPr lang="es-MX" dirty="0"/>
              <a:t>Computadoras que realizan tareas de forma similar a las de un humano</a:t>
            </a:r>
          </a:p>
        </p:txBody>
      </p:sp>
      <p:pic>
        <p:nvPicPr>
          <p:cNvPr id="5" name="Imagen 4">
            <a:extLst>
              <a:ext uri="{FF2B5EF4-FFF2-40B4-BE49-F238E27FC236}">
                <a16:creationId xmlns:a16="http://schemas.microsoft.com/office/drawing/2014/main" id="{32A6AF5B-A566-AE4D-9C01-61AB30B9938A}"/>
              </a:ext>
            </a:extLst>
          </p:cNvPr>
          <p:cNvPicPr>
            <a:picLocks noChangeAspect="1"/>
          </p:cNvPicPr>
          <p:nvPr/>
        </p:nvPicPr>
        <p:blipFill>
          <a:blip r:embed="rId2"/>
          <a:stretch>
            <a:fillRect/>
          </a:stretch>
        </p:blipFill>
        <p:spPr>
          <a:xfrm>
            <a:off x="1686162" y="1060938"/>
            <a:ext cx="8419774" cy="4736123"/>
          </a:xfrm>
          <a:prstGeom prst="rect">
            <a:avLst/>
          </a:prstGeom>
        </p:spPr>
      </p:pic>
    </p:spTree>
    <p:extLst>
      <p:ext uri="{BB962C8B-B14F-4D97-AF65-F5344CB8AC3E}">
        <p14:creationId xmlns:p14="http://schemas.microsoft.com/office/powerpoint/2010/main" val="4146127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2F8E7F-0C55-D94C-A469-C647F09A84E6}"/>
              </a:ext>
            </a:extLst>
          </p:cNvPr>
          <p:cNvSpPr>
            <a:spLocks noGrp="1"/>
          </p:cNvSpPr>
          <p:nvPr>
            <p:ph type="title"/>
          </p:nvPr>
        </p:nvSpPr>
        <p:spPr>
          <a:xfrm>
            <a:off x="1744528" y="-343710"/>
            <a:ext cx="9905998" cy="1905000"/>
          </a:xfrm>
        </p:spPr>
        <p:txBody>
          <a:bodyPr/>
          <a:lstStyle/>
          <a:p>
            <a:r>
              <a:rPr lang="es-MX" dirty="0"/>
              <a:t>3. SISTEMAS QUE PIENSAN RACIONALMENTE</a:t>
            </a:r>
          </a:p>
        </p:txBody>
      </p:sp>
      <p:sp>
        <p:nvSpPr>
          <p:cNvPr id="4" name="CuadroTexto 3">
            <a:extLst>
              <a:ext uri="{FF2B5EF4-FFF2-40B4-BE49-F238E27FC236}">
                <a16:creationId xmlns:a16="http://schemas.microsoft.com/office/drawing/2014/main" id="{88AC6372-A027-664D-9011-8A2D56D594AB}"/>
              </a:ext>
            </a:extLst>
          </p:cNvPr>
          <p:cNvSpPr txBox="1"/>
          <p:nvPr/>
        </p:nvSpPr>
        <p:spPr>
          <a:xfrm>
            <a:off x="210766" y="6406222"/>
            <a:ext cx="11770468" cy="369332"/>
          </a:xfrm>
          <a:prstGeom prst="rect">
            <a:avLst/>
          </a:prstGeom>
          <a:noFill/>
        </p:spPr>
        <p:txBody>
          <a:bodyPr wrap="square" rtlCol="0">
            <a:spAutoFit/>
          </a:bodyPr>
          <a:lstStyle/>
          <a:p>
            <a:r>
              <a:rPr lang="es-MX" dirty="0"/>
              <a:t>Sistemas expertos que toma decisiones a partir de datos recolectados por el conocimiento humano. </a:t>
            </a:r>
          </a:p>
        </p:txBody>
      </p:sp>
      <p:sp>
        <p:nvSpPr>
          <p:cNvPr id="3" name="Rectángulo 2">
            <a:extLst>
              <a:ext uri="{FF2B5EF4-FFF2-40B4-BE49-F238E27FC236}">
                <a16:creationId xmlns:a16="http://schemas.microsoft.com/office/drawing/2014/main" id="{DD117B08-70C3-E641-B839-1B4218773E8C}"/>
              </a:ext>
            </a:extLst>
          </p:cNvPr>
          <p:cNvSpPr/>
          <p:nvPr/>
        </p:nvSpPr>
        <p:spPr>
          <a:xfrm>
            <a:off x="7688094" y="1166842"/>
            <a:ext cx="3848911" cy="4524315"/>
          </a:xfrm>
          <a:prstGeom prst="rect">
            <a:avLst/>
          </a:prstGeom>
        </p:spPr>
        <p:txBody>
          <a:bodyPr wrap="square">
            <a:spAutoFit/>
          </a:bodyPr>
          <a:lstStyle/>
          <a:p>
            <a:pPr algn="just"/>
            <a:r>
              <a:rPr lang="es-MX" dirty="0">
                <a:latin typeface="Roboto"/>
              </a:rPr>
              <a:t>En 1970 fue desarrollado MYCIN con la intención de facilitar el diagnóstico de enfermedades de la sangre ayudando a los doctores y ahorrándoles gran cantidad de tiempo. </a:t>
            </a:r>
          </a:p>
          <a:p>
            <a:pPr algn="just"/>
            <a:endParaRPr lang="es-MX" dirty="0">
              <a:latin typeface="Roboto"/>
            </a:endParaRPr>
          </a:p>
          <a:p>
            <a:pPr algn="just"/>
            <a:r>
              <a:rPr lang="es-MX" dirty="0">
                <a:latin typeface="Roboto"/>
              </a:rPr>
              <a:t>Era capaz de identificar las bacterias que causaban la infección en los pacientes y sugería las dosis adecuadas de antibiótico.</a:t>
            </a:r>
          </a:p>
          <a:p>
            <a:pPr algn="just"/>
            <a:endParaRPr lang="es-MX" dirty="0">
              <a:latin typeface="Roboto"/>
            </a:endParaRPr>
          </a:p>
          <a:p>
            <a:pPr algn="just"/>
            <a:r>
              <a:rPr lang="es-MX" dirty="0">
                <a:latin typeface="Roboto"/>
              </a:rPr>
              <a:t>También era capaz de detectar enfermedades infecciosas de la sangre como la meningitis y la bacteriemia.</a:t>
            </a:r>
            <a:endParaRPr lang="es-MX" dirty="0"/>
          </a:p>
        </p:txBody>
      </p:sp>
      <p:pic>
        <p:nvPicPr>
          <p:cNvPr id="1026" name="Picture 2" descr="MYCIN an Expert System(HINDI)#27 | EMYCIN | Artificial Intelligence -  YouTube">
            <a:extLst>
              <a:ext uri="{FF2B5EF4-FFF2-40B4-BE49-F238E27FC236}">
                <a16:creationId xmlns:a16="http://schemas.microsoft.com/office/drawing/2014/main" id="{7462ECD3-CE26-CC45-8BCC-8B767C66F6B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78" t="7671" r="2234" b="7542"/>
          <a:stretch/>
        </p:blipFill>
        <p:spPr bwMode="auto">
          <a:xfrm>
            <a:off x="1112195" y="1490763"/>
            <a:ext cx="5988995" cy="3876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9032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2F8E7F-0C55-D94C-A469-C647F09A84E6}"/>
              </a:ext>
            </a:extLst>
          </p:cNvPr>
          <p:cNvSpPr>
            <a:spLocks noGrp="1"/>
          </p:cNvSpPr>
          <p:nvPr>
            <p:ph type="title"/>
          </p:nvPr>
        </p:nvSpPr>
        <p:spPr>
          <a:xfrm>
            <a:off x="1744528" y="-410639"/>
            <a:ext cx="9905998" cy="1905000"/>
          </a:xfrm>
        </p:spPr>
        <p:txBody>
          <a:bodyPr/>
          <a:lstStyle/>
          <a:p>
            <a:r>
              <a:rPr lang="es-MX" dirty="0"/>
              <a:t>4. SISTEMAS QUE ACTÚAN RACIONALMENTE</a:t>
            </a:r>
          </a:p>
        </p:txBody>
      </p:sp>
      <p:sp>
        <p:nvSpPr>
          <p:cNvPr id="4" name="CuadroTexto 3">
            <a:extLst>
              <a:ext uri="{FF2B5EF4-FFF2-40B4-BE49-F238E27FC236}">
                <a16:creationId xmlns:a16="http://schemas.microsoft.com/office/drawing/2014/main" id="{88AC6372-A027-664D-9011-8A2D56D594AB}"/>
              </a:ext>
            </a:extLst>
          </p:cNvPr>
          <p:cNvSpPr txBox="1"/>
          <p:nvPr/>
        </p:nvSpPr>
        <p:spPr>
          <a:xfrm>
            <a:off x="573932" y="6232185"/>
            <a:ext cx="11274358" cy="369332"/>
          </a:xfrm>
          <a:prstGeom prst="rect">
            <a:avLst/>
          </a:prstGeom>
          <a:noFill/>
        </p:spPr>
        <p:txBody>
          <a:bodyPr wrap="square" rtlCol="0">
            <a:spAutoFit/>
          </a:bodyPr>
          <a:lstStyle/>
          <a:p>
            <a:r>
              <a:rPr lang="es-MX" dirty="0"/>
              <a:t>Los agentes inteligentes, Imitan de manera racional el comportamiento humano.</a:t>
            </a:r>
          </a:p>
        </p:txBody>
      </p:sp>
      <p:pic>
        <p:nvPicPr>
          <p:cNvPr id="3" name="Picture 2" descr="Robot Sophia GIF - Robot Sophia Surprised GIFs">
            <a:extLst>
              <a:ext uri="{FF2B5EF4-FFF2-40B4-BE49-F238E27FC236}">
                <a16:creationId xmlns:a16="http://schemas.microsoft.com/office/drawing/2014/main" id="{4B5D6B6B-BA93-8845-ACAB-2E058C2C65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932" y="1886039"/>
            <a:ext cx="5395776" cy="349967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Robot Does, Well, Not The Robot GIF - Robot Dancing Celebrate GIFs">
            <a:extLst>
              <a:ext uri="{FF2B5EF4-FFF2-40B4-BE49-F238E27FC236}">
                <a16:creationId xmlns:a16="http://schemas.microsoft.com/office/drawing/2014/main" id="{9EB16F2A-E821-0647-AEA5-23E33157BF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1788" y="1886039"/>
            <a:ext cx="4749966" cy="3562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4330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B049A0DE-AC0C-FD4B-A38F-EE9B87DF6DDA}"/>
              </a:ext>
            </a:extLst>
          </p:cNvPr>
          <p:cNvSpPr>
            <a:spLocks noGrp="1"/>
          </p:cNvSpPr>
          <p:nvPr>
            <p:ph type="title"/>
          </p:nvPr>
        </p:nvSpPr>
        <p:spPr>
          <a:xfrm>
            <a:off x="1426760" y="606358"/>
            <a:ext cx="5907897" cy="3242552"/>
          </a:xfrm>
        </p:spPr>
        <p:txBody>
          <a:bodyPr>
            <a:noAutofit/>
          </a:bodyPr>
          <a:lstStyle/>
          <a:p>
            <a:r>
              <a:rPr lang="es-MX" sz="1800" dirty="0">
                <a:effectLst/>
              </a:rPr>
              <a:t>"Tengo una opinión bastante tajante sobre esto", respondió Zuckerberg. "Yo soy optimista. Creo que uno puede construir cosas para hacer un mundo mejor. Pero, además, </a:t>
            </a:r>
            <a:r>
              <a:rPr lang="es-MX" sz="1800" b="1" dirty="0">
                <a:effectLst/>
              </a:rPr>
              <a:t>soy especialmente optimista en lo que respecta a la inteligencia artificial</a:t>
            </a:r>
            <a:r>
              <a:rPr lang="es-MX" sz="1800" dirty="0">
                <a:effectLst/>
              </a:rPr>
              <a:t>”</a:t>
            </a:r>
            <a:br>
              <a:rPr lang="es-MX" sz="1800" dirty="0">
                <a:effectLst/>
              </a:rPr>
            </a:br>
            <a:br>
              <a:rPr lang="es-MX" sz="1800" dirty="0">
                <a:effectLst/>
              </a:rPr>
            </a:br>
            <a:r>
              <a:rPr lang="es-MX" sz="2000" dirty="0">
                <a:effectLst/>
              </a:rPr>
              <a:t>"En los próximos 10 años, la inteligencia artificial aportará muchas mejoras a nuestra calidad de vida", agregó.</a:t>
            </a:r>
            <a:endParaRPr lang="es-MX" sz="1800" dirty="0"/>
          </a:p>
        </p:txBody>
      </p:sp>
      <p:sp>
        <p:nvSpPr>
          <p:cNvPr id="8" name="Marcador de texto 7">
            <a:extLst>
              <a:ext uri="{FF2B5EF4-FFF2-40B4-BE49-F238E27FC236}">
                <a16:creationId xmlns:a16="http://schemas.microsoft.com/office/drawing/2014/main" id="{103E7772-1E87-A249-A36D-CAF1CD1D61B2}"/>
              </a:ext>
            </a:extLst>
          </p:cNvPr>
          <p:cNvSpPr>
            <a:spLocks noGrp="1"/>
          </p:cNvSpPr>
          <p:nvPr>
            <p:ph type="body" sz="quarter" idx="13"/>
          </p:nvPr>
        </p:nvSpPr>
        <p:spPr>
          <a:xfrm>
            <a:off x="1587263" y="4179651"/>
            <a:ext cx="8839202" cy="381000"/>
          </a:xfrm>
        </p:spPr>
        <p:txBody>
          <a:bodyPr>
            <a:normAutofit lnSpcReduction="10000"/>
          </a:bodyPr>
          <a:lstStyle/>
          <a:p>
            <a:r>
              <a:rPr lang="es-MX" dirty="0"/>
              <a:t>MARK </a:t>
            </a:r>
            <a:r>
              <a:rPr lang="es-MX" dirty="0">
                <a:effectLst/>
              </a:rPr>
              <a:t>Zuckerberg</a:t>
            </a:r>
            <a:endParaRPr lang="es-MX" dirty="0"/>
          </a:p>
        </p:txBody>
      </p:sp>
      <p:pic>
        <p:nvPicPr>
          <p:cNvPr id="10" name="Imagen 9">
            <a:extLst>
              <a:ext uri="{FF2B5EF4-FFF2-40B4-BE49-F238E27FC236}">
                <a16:creationId xmlns:a16="http://schemas.microsoft.com/office/drawing/2014/main" id="{068F4D8F-AC4F-434D-B4DD-3675CABC39B3}"/>
              </a:ext>
            </a:extLst>
          </p:cNvPr>
          <p:cNvPicPr>
            <a:picLocks noChangeAspect="1"/>
          </p:cNvPicPr>
          <p:nvPr/>
        </p:nvPicPr>
        <p:blipFill>
          <a:blip r:embed="rId2"/>
          <a:stretch>
            <a:fillRect/>
          </a:stretch>
        </p:blipFill>
        <p:spPr>
          <a:xfrm>
            <a:off x="5583908" y="0"/>
            <a:ext cx="7249886" cy="6858000"/>
          </a:xfrm>
          <a:prstGeom prst="rect">
            <a:avLst/>
          </a:prstGeom>
        </p:spPr>
      </p:pic>
    </p:spTree>
    <p:extLst>
      <p:ext uri="{BB962C8B-B14F-4D97-AF65-F5344CB8AC3E}">
        <p14:creationId xmlns:p14="http://schemas.microsoft.com/office/powerpoint/2010/main" val="27770357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lla">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otalTime>0</TotalTime>
  <Words>843</Words>
  <Application>Microsoft Macintosh PowerPoint</Application>
  <PresentationFormat>Panorámica</PresentationFormat>
  <Paragraphs>198</Paragraphs>
  <Slides>22</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22</vt:i4>
      </vt:variant>
    </vt:vector>
  </HeadingPairs>
  <TitlesOfParts>
    <vt:vector size="26" baseType="lpstr">
      <vt:lpstr>Arial</vt:lpstr>
      <vt:lpstr>Century Gothic</vt:lpstr>
      <vt:lpstr>Roboto</vt:lpstr>
      <vt:lpstr>Malla</vt:lpstr>
      <vt:lpstr>Inteligencia artificial</vt:lpstr>
      <vt:lpstr>Clase 3</vt:lpstr>
      <vt:lpstr>Presentación de PowerPoint</vt:lpstr>
      <vt:lpstr>Presentación de PowerPoint</vt:lpstr>
      <vt:lpstr>1. SISTEMAS QUE PIENSAN COMO HUMANOS</vt:lpstr>
      <vt:lpstr>2. SISTEMAS QUE ACTÚAN COMO HUMANOS</vt:lpstr>
      <vt:lpstr>3. SISTEMAS QUE PIENSAN RACIONALMENTE</vt:lpstr>
      <vt:lpstr>4. SISTEMAS QUE ACTÚAN RACIONALMENTE</vt:lpstr>
      <vt:lpstr>"Tengo una opinión bastante tajante sobre esto", respondió Zuckerberg. "Yo soy optimista. Creo que uno puede construir cosas para hacer un mundo mejor. Pero, además, soy especialmente optimista en lo que respecta a la inteligencia artificial”  "En los próximos 10 años, la inteligencia artificial aportará muchas mejoras a nuestra calidad de vida", agregó.</vt:lpstr>
      <vt:lpstr>Creo que, en general, las personas subestiman la capacidad de la IA, piensan que es un ser humano inteligente""Pero va a ser mucho más que eso. Será mucho más inteligente que el humano más inteligente…  …Mi evaluación sobre por qué las personas muy inteligentes pasan por alto la inteligencia artificial es que las personas muy inteligentes no creen que una computadora pueda ser tan inteligente como ellos. Y esto es arrogancia y obviamente falso"</vt:lpstr>
      <vt:lpstr>Presentación de PowerPoint</vt:lpstr>
      <vt:lpstr>Presentación de PowerPoint</vt:lpstr>
      <vt:lpstr>Presentación de PowerPoint</vt:lpstr>
      <vt:lpstr>Vamos a RStudio</vt:lpstr>
      <vt:lpstr>TIPOS DE OPERADORES </vt:lpstr>
      <vt:lpstr>La estructura para un modelo condicional en r es la siguiente</vt:lpstr>
      <vt:lpstr>Condicionales y operadores</vt:lpstr>
      <vt:lpstr>Condicionales y operadores</vt:lpstr>
      <vt:lpstr>Condicionales y operadores or</vt:lpstr>
      <vt:lpstr>Condicionales y operadores and</vt:lpstr>
      <vt:lpstr>bucles de control o iteradores </vt:lpstr>
      <vt:lpstr>bucles de control o iteradores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Inteligencia artificial</dc:title>
  <dc:creator>Allan Zambrano</dc:creator>
  <cp:lastModifiedBy>Allan Zambrano</cp:lastModifiedBy>
  <cp:revision>1</cp:revision>
  <dcterms:created xsi:type="dcterms:W3CDTF">2020-11-05T20:57:53Z</dcterms:created>
  <dcterms:modified xsi:type="dcterms:W3CDTF">2020-11-05T20:57:58Z</dcterms:modified>
</cp:coreProperties>
</file>

<file path=docProps/thumbnail.jpeg>
</file>